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38"/>
  </p:notesMasterIdLst>
  <p:handoutMasterIdLst>
    <p:handoutMasterId r:id="rId39"/>
  </p:handoutMasterIdLst>
  <p:sldIdLst>
    <p:sldId id="256" r:id="rId2"/>
    <p:sldId id="334" r:id="rId3"/>
    <p:sldId id="258" r:id="rId4"/>
    <p:sldId id="261" r:id="rId5"/>
    <p:sldId id="259" r:id="rId6"/>
    <p:sldId id="260" r:id="rId7"/>
    <p:sldId id="303" r:id="rId8"/>
    <p:sldId id="305" r:id="rId9"/>
    <p:sldId id="304" r:id="rId10"/>
    <p:sldId id="302" r:id="rId11"/>
    <p:sldId id="306" r:id="rId12"/>
    <p:sldId id="307" r:id="rId13"/>
    <p:sldId id="309" r:id="rId14"/>
    <p:sldId id="322" r:id="rId15"/>
    <p:sldId id="310" r:id="rId16"/>
    <p:sldId id="264" r:id="rId17"/>
    <p:sldId id="311" r:id="rId18"/>
    <p:sldId id="312" r:id="rId19"/>
    <p:sldId id="314" r:id="rId20"/>
    <p:sldId id="327" r:id="rId21"/>
    <p:sldId id="315" r:id="rId22"/>
    <p:sldId id="324" r:id="rId23"/>
    <p:sldId id="316" r:id="rId24"/>
    <p:sldId id="326" r:id="rId25"/>
    <p:sldId id="317" r:id="rId26"/>
    <p:sldId id="325" r:id="rId27"/>
    <p:sldId id="319" r:id="rId28"/>
    <p:sldId id="328" r:id="rId29"/>
    <p:sldId id="320" r:id="rId30"/>
    <p:sldId id="329" r:id="rId31"/>
    <p:sldId id="330" r:id="rId32"/>
    <p:sldId id="333" r:id="rId33"/>
    <p:sldId id="331" r:id="rId34"/>
    <p:sldId id="323" r:id="rId35"/>
    <p:sldId id="332" r:id="rId36"/>
    <p:sldId id="281" r:id="rId37"/>
  </p:sldIdLst>
  <p:sldSz cx="9144000" cy="5143500" type="screen16x9"/>
  <p:notesSz cx="6858000" cy="9144000"/>
  <p:embeddedFontLst>
    <p:embeddedFont>
      <p:font typeface="Anaheim" panose="020B0604020202020204" charset="0"/>
      <p:regular r:id="rId40"/>
    </p:embeddedFont>
    <p:embeddedFont>
      <p:font typeface="Cambria" panose="02040503050406030204" pitchFamily="18" charset="0"/>
      <p:regular r:id="rId41"/>
      <p:bold r:id="rId42"/>
      <p:italic r:id="rId43"/>
      <p:boldItalic r:id="rId44"/>
    </p:embeddedFont>
    <p:embeddedFont>
      <p:font typeface="Overpass Mono" panose="020B0604020202020204" charset="0"/>
      <p:regular r:id="rId45"/>
      <p:bold r:id="rId46"/>
    </p:embeddedFont>
    <p:embeddedFont>
      <p:font typeface="Raleway SemiBold" pitchFamily="2" charset="0"/>
      <p:bold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7A734EB-3731-427B-9072-BAD29BE9231C}" v="963" dt="2023-04-18T14:04:57.874"/>
    <p1510:client id="{A2FE16BB-158C-1591-697F-CF60BD4F002C}" v="110" dt="2023-04-18T14:02:19.092"/>
    <p1510:client id="{A7760D13-01EF-4538-BC6A-BEBD3C7C83EE}" v="286" dt="2023-04-18T13:08:25.740"/>
    <p1510:client id="{B29E122D-1B42-4029-A75A-9C31C4B43D8B}" v="1119" dt="2023-04-18T14:53:13.191"/>
    <p1510:client id="{FCB63B22-D6EF-49A3-8DB5-C36E983C705D}" v="12" dt="2023-04-19T03:29:57.548"/>
  </p1510:revLst>
</p1510:revInfo>
</file>

<file path=ppt/tableStyles.xml><?xml version="1.0" encoding="utf-8"?>
<a:tblStyleLst xmlns:a="http://schemas.openxmlformats.org/drawingml/2006/main" def="{DD5C5D38-65A5-49B3-8FC7-B392392EDF6E}">
  <a:tblStyle styleId="{DD5C5D38-65A5-49B3-8FC7-B392392EDF6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D2D1ED1-6DF4-48BF-BE5F-775332DED0FE}"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microsoft.com/office/2015/10/relationships/revisionInfo" Target="revisionInfo.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ỗ dành sẵn cho Đầu trang 1">
            <a:extLst>
              <a:ext uri="{FF2B5EF4-FFF2-40B4-BE49-F238E27FC236}">
                <a16:creationId xmlns:a16="http://schemas.microsoft.com/office/drawing/2014/main" id="{0840BDD9-9397-E099-07D4-2EC87FB52C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Chỗ dành sẵn cho Ngày tháng 2">
            <a:extLst>
              <a:ext uri="{FF2B5EF4-FFF2-40B4-BE49-F238E27FC236}">
                <a16:creationId xmlns:a16="http://schemas.microsoft.com/office/drawing/2014/main" id="{A8305D16-3CB0-A99B-7A4E-7FB1FAA68E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A011A3C-F44A-4CBE-8460-0F7902D8300B}" type="datetimeFigureOut">
              <a:rPr lang="en-US" smtClean="0"/>
              <a:t>4/22/2023</a:t>
            </a:fld>
            <a:endParaRPr lang="en-US"/>
          </a:p>
        </p:txBody>
      </p:sp>
      <p:sp>
        <p:nvSpPr>
          <p:cNvPr id="4" name="Chỗ dành sẵn cho Chân trang 3">
            <a:extLst>
              <a:ext uri="{FF2B5EF4-FFF2-40B4-BE49-F238E27FC236}">
                <a16:creationId xmlns:a16="http://schemas.microsoft.com/office/drawing/2014/main" id="{8FD7684C-8410-AAD2-ED8A-41E15F42FD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Chỗ dành sẵn cho Số hiệu Bản chiếu 4">
            <a:extLst>
              <a:ext uri="{FF2B5EF4-FFF2-40B4-BE49-F238E27FC236}">
                <a16:creationId xmlns:a16="http://schemas.microsoft.com/office/drawing/2014/main" id="{DB1A9D04-7341-481F-7623-861464A0EBC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A6B198E-20D8-4802-9628-ABD44BC12416}" type="slidenum">
              <a:rPr lang="en-US" smtClean="0"/>
              <a:t>‹#›</a:t>
            </a:fld>
            <a:endParaRPr lang="en-US"/>
          </a:p>
        </p:txBody>
      </p:sp>
    </p:spTree>
    <p:extLst>
      <p:ext uri="{BB962C8B-B14F-4D97-AF65-F5344CB8AC3E}">
        <p14:creationId xmlns:p14="http://schemas.microsoft.com/office/powerpoint/2010/main" val="95400583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833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48407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86009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8775734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597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78558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14777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190288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517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g8b872573b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5" name="Google Shape;345;g8b872573b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69666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194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7740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0678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6534244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17955972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a:xfrm>
            <a:off x="381000" y="685800"/>
            <a:ext cx="6096000" cy="3429000"/>
          </a:xfrm>
        </p:spPr>
      </p:sp>
      <p:sp>
        <p:nvSpPr>
          <p:cNvPr id="3" name="Chỗ dành sẵn cho Ghi chú 2"/>
          <p:cNvSpPr>
            <a:spLocks noGrp="1"/>
          </p:cNvSpPr>
          <p:nvPr>
            <p:ph type="body" idx="1"/>
          </p:nvPr>
        </p:nvSpPr>
        <p:spPr/>
        <p:txBody>
          <a:bodyPr/>
          <a:lstStyle/>
          <a:p>
            <a:endParaRPr lang="en-US"/>
          </a:p>
        </p:txBody>
      </p:sp>
    </p:spTree>
    <p:extLst>
      <p:ext uri="{BB962C8B-B14F-4D97-AF65-F5344CB8AC3E}">
        <p14:creationId xmlns:p14="http://schemas.microsoft.com/office/powerpoint/2010/main" val="32176029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g8d4cbd36da_4_316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6" name="Google Shape;896;g8d4cbd36da_4_316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8b9fd0675c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8" name="Google Shape;358;g8b9fd0675c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61889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8d4cbd36da_4_313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8d4cbd36da_4_313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267894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8b2f66a28e_0_1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8b2f66a28e_0_1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44005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37449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6"/>
        <p:cNvGrpSpPr/>
        <p:nvPr/>
      </p:nvGrpSpPr>
      <p:grpSpPr>
        <a:xfrm>
          <a:off x="0" y="0"/>
          <a:ext cx="0" cy="0"/>
          <a:chOff x="0" y="0"/>
          <a:chExt cx="0" cy="0"/>
        </a:xfrm>
      </p:grpSpPr>
      <p:sp>
        <p:nvSpPr>
          <p:cNvPr id="657" name="Google Shape;657;g8d4cbd36da_4_312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 name="Google Shape;658;g8d4cbd36da_4_31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7022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8b872573b1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8b872573b1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7432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7362284" y="1723643"/>
            <a:ext cx="1781706" cy="3419867"/>
            <a:chOff x="7397009" y="1731193"/>
            <a:chExt cx="1781706" cy="3419867"/>
          </a:xfrm>
        </p:grpSpPr>
        <p:sp>
          <p:nvSpPr>
            <p:cNvPr id="10" name="Google Shape;10;p2"/>
            <p:cNvSpPr/>
            <p:nvPr/>
          </p:nvSpPr>
          <p:spPr>
            <a:xfrm>
              <a:off x="7858529" y="1731193"/>
              <a:ext cx="1320185" cy="132176"/>
            </a:xfrm>
            <a:custGeom>
              <a:avLst/>
              <a:gdLst/>
              <a:ahLst/>
              <a:cxnLst/>
              <a:rect l="l" t="t" r="r" b="b"/>
              <a:pathLst>
                <a:path w="19277" h="1930" extrusionOk="0">
                  <a:moveTo>
                    <a:pt x="1" y="1"/>
                  </a:moveTo>
                  <a:lnTo>
                    <a:pt x="1" y="1930"/>
                  </a:lnTo>
                  <a:lnTo>
                    <a:pt x="19277" y="1930"/>
                  </a:lnTo>
                  <a:lnTo>
                    <a:pt x="1927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7784360" y="1950550"/>
              <a:ext cx="865993" cy="132176"/>
            </a:xfrm>
            <a:custGeom>
              <a:avLst/>
              <a:gdLst/>
              <a:ahLst/>
              <a:cxnLst/>
              <a:rect l="l" t="t" r="r" b="b"/>
              <a:pathLst>
                <a:path w="12645" h="1930" extrusionOk="0">
                  <a:moveTo>
                    <a:pt x="0" y="1"/>
                  </a:moveTo>
                  <a:lnTo>
                    <a:pt x="0" y="1929"/>
                  </a:lnTo>
                  <a:lnTo>
                    <a:pt x="12645" y="1929"/>
                  </a:lnTo>
                  <a:lnTo>
                    <a:pt x="1264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8855808" y="1950550"/>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8445651" y="2169086"/>
              <a:ext cx="733063" cy="132998"/>
            </a:xfrm>
            <a:custGeom>
              <a:avLst/>
              <a:gdLst/>
              <a:ahLst/>
              <a:cxnLst/>
              <a:rect l="l" t="t" r="r" b="b"/>
              <a:pathLst>
                <a:path w="10704" h="1942" extrusionOk="0">
                  <a:moveTo>
                    <a:pt x="0" y="0"/>
                  </a:moveTo>
                  <a:lnTo>
                    <a:pt x="0" y="1941"/>
                  </a:lnTo>
                  <a:lnTo>
                    <a:pt x="10704" y="1941"/>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8738356" y="2388443"/>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7990637" y="2388443"/>
              <a:ext cx="597737" cy="132929"/>
            </a:xfrm>
            <a:custGeom>
              <a:avLst/>
              <a:gdLst/>
              <a:ahLst/>
              <a:cxnLst/>
              <a:rect l="l" t="t" r="r" b="b"/>
              <a:pathLst>
                <a:path w="8728" h="1941" extrusionOk="0">
                  <a:moveTo>
                    <a:pt x="1" y="0"/>
                  </a:moveTo>
                  <a:lnTo>
                    <a:pt x="1" y="1941"/>
                  </a:lnTo>
                  <a:lnTo>
                    <a:pt x="8728" y="1941"/>
                  </a:lnTo>
                  <a:lnTo>
                    <a:pt x="8728"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683208" y="2607801"/>
              <a:ext cx="1495507" cy="132108"/>
            </a:xfrm>
            <a:custGeom>
              <a:avLst/>
              <a:gdLst/>
              <a:ahLst/>
              <a:cxnLst/>
              <a:rect l="l" t="t" r="r" b="b"/>
              <a:pathLst>
                <a:path w="21837" h="1929"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298888" y="2827090"/>
              <a:ext cx="879827" cy="132176"/>
            </a:xfrm>
            <a:custGeom>
              <a:avLst/>
              <a:gdLst/>
              <a:ahLst/>
              <a:cxnLst/>
              <a:rect l="l" t="t" r="r" b="b"/>
              <a:pathLst>
                <a:path w="12847" h="1930" extrusionOk="0">
                  <a:moveTo>
                    <a:pt x="0" y="1"/>
                  </a:moveTo>
                  <a:lnTo>
                    <a:pt x="0" y="1930"/>
                  </a:lnTo>
                  <a:lnTo>
                    <a:pt x="12847" y="1930"/>
                  </a:lnTo>
                  <a:lnTo>
                    <a:pt x="128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855808" y="3046447"/>
              <a:ext cx="322907" cy="132176"/>
            </a:xfrm>
            <a:custGeom>
              <a:avLst/>
              <a:gdLst/>
              <a:ahLst/>
              <a:cxnLst/>
              <a:rect l="l" t="t" r="r" b="b"/>
              <a:pathLst>
                <a:path w="4715"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784360" y="2169086"/>
              <a:ext cx="499050" cy="132998"/>
            </a:xfrm>
            <a:custGeom>
              <a:avLst/>
              <a:gdLst/>
              <a:ahLst/>
              <a:cxnLst/>
              <a:rect l="l" t="t" r="r" b="b"/>
              <a:pathLst>
                <a:path w="7287" h="1942" extrusionOk="0">
                  <a:moveTo>
                    <a:pt x="0" y="0"/>
                  </a:moveTo>
                  <a:lnTo>
                    <a:pt x="0" y="1941"/>
                  </a:lnTo>
                  <a:lnTo>
                    <a:pt x="7287" y="1941"/>
                  </a:lnTo>
                  <a:lnTo>
                    <a:pt x="72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020017" y="4142344"/>
              <a:ext cx="322975" cy="132176"/>
            </a:xfrm>
            <a:custGeom>
              <a:avLst/>
              <a:gdLst/>
              <a:ahLst/>
              <a:cxnLst/>
              <a:rect l="l" t="t" r="r" b="b"/>
              <a:pathLst>
                <a:path w="4716" h="1930" extrusionOk="0">
                  <a:moveTo>
                    <a:pt x="0" y="1"/>
                  </a:moveTo>
                  <a:lnTo>
                    <a:pt x="0" y="1929"/>
                  </a:lnTo>
                  <a:lnTo>
                    <a:pt x="4715" y="1929"/>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7521789" y="4142344"/>
              <a:ext cx="322153" cy="132176"/>
            </a:xfrm>
            <a:custGeom>
              <a:avLst/>
              <a:gdLst/>
              <a:ahLst/>
              <a:cxnLst/>
              <a:rect l="l" t="t" r="r" b="b"/>
              <a:pathLst>
                <a:path w="4704" h="1930" extrusionOk="0">
                  <a:moveTo>
                    <a:pt x="0" y="1"/>
                  </a:moveTo>
                  <a:lnTo>
                    <a:pt x="0" y="1929"/>
                  </a:lnTo>
                  <a:lnTo>
                    <a:pt x="4703" y="1929"/>
                  </a:lnTo>
                  <a:lnTo>
                    <a:pt x="47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152056" y="3264983"/>
              <a:ext cx="1026659" cy="132998"/>
            </a:xfrm>
            <a:custGeom>
              <a:avLst/>
              <a:gdLst/>
              <a:ahLst/>
              <a:cxnLst/>
              <a:rect l="l" t="t" r="r" b="b"/>
              <a:pathLst>
                <a:path w="14991" h="1942" extrusionOk="0">
                  <a:moveTo>
                    <a:pt x="1" y="0"/>
                  </a:moveTo>
                  <a:lnTo>
                    <a:pt x="1" y="1941"/>
                  </a:lnTo>
                  <a:lnTo>
                    <a:pt x="14991" y="1941"/>
                  </a:lnTo>
                  <a:lnTo>
                    <a:pt x="1499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7784360" y="3484340"/>
              <a:ext cx="807301" cy="132929"/>
            </a:xfrm>
            <a:custGeom>
              <a:avLst/>
              <a:gdLst/>
              <a:ahLst/>
              <a:cxnLst/>
              <a:rect l="l" t="t" r="r" b="b"/>
              <a:pathLst>
                <a:path w="11788" h="1941" extrusionOk="0">
                  <a:moveTo>
                    <a:pt x="0" y="0"/>
                  </a:moveTo>
                  <a:lnTo>
                    <a:pt x="0" y="1941"/>
                  </a:lnTo>
                  <a:lnTo>
                    <a:pt x="11787" y="1941"/>
                  </a:lnTo>
                  <a:lnTo>
                    <a:pt x="117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8738356" y="3484340"/>
              <a:ext cx="440359" cy="132929"/>
            </a:xfrm>
            <a:custGeom>
              <a:avLst/>
              <a:gdLst/>
              <a:ahLst/>
              <a:cxnLst/>
              <a:rect l="l" t="t" r="r" b="b"/>
              <a:pathLst>
                <a:path w="6430" h="1941" extrusionOk="0">
                  <a:moveTo>
                    <a:pt x="1" y="0"/>
                  </a:moveTo>
                  <a:lnTo>
                    <a:pt x="1" y="1941"/>
                  </a:lnTo>
                  <a:lnTo>
                    <a:pt x="6430" y="1941"/>
                  </a:lnTo>
                  <a:lnTo>
                    <a:pt x="643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7931945" y="3046447"/>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445651" y="3703698"/>
              <a:ext cx="733063" cy="132108"/>
            </a:xfrm>
            <a:custGeom>
              <a:avLst/>
              <a:gdLst/>
              <a:ahLst/>
              <a:cxnLst/>
              <a:rect l="l" t="t" r="r" b="b"/>
              <a:pathLst>
                <a:path w="10704" h="1929" extrusionOk="0">
                  <a:moveTo>
                    <a:pt x="0" y="0"/>
                  </a:moveTo>
                  <a:lnTo>
                    <a:pt x="0" y="1929"/>
                  </a:lnTo>
                  <a:lnTo>
                    <a:pt x="10704" y="1929"/>
                  </a:lnTo>
                  <a:lnTo>
                    <a:pt x="107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855808" y="3922987"/>
              <a:ext cx="322907" cy="132176"/>
            </a:xfrm>
            <a:custGeom>
              <a:avLst/>
              <a:gdLst/>
              <a:ahLst/>
              <a:cxnLst/>
              <a:rect l="l" t="t" r="r" b="b"/>
              <a:pathLst>
                <a:path w="4715" h="1930" extrusionOk="0">
                  <a:moveTo>
                    <a:pt x="0" y="1"/>
                  </a:moveTo>
                  <a:lnTo>
                    <a:pt x="0" y="1930"/>
                  </a:lnTo>
                  <a:lnTo>
                    <a:pt x="4715" y="1930"/>
                  </a:lnTo>
                  <a:lnTo>
                    <a:pt x="4715"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990637" y="3703698"/>
              <a:ext cx="322975" cy="132108"/>
            </a:xfrm>
            <a:custGeom>
              <a:avLst/>
              <a:gdLst/>
              <a:ahLst/>
              <a:cxnLst/>
              <a:rect l="l" t="t" r="r" b="b"/>
              <a:pathLst>
                <a:path w="4716" h="1929" extrusionOk="0">
                  <a:moveTo>
                    <a:pt x="1" y="0"/>
                  </a:moveTo>
                  <a:lnTo>
                    <a:pt x="1" y="1929"/>
                  </a:lnTo>
                  <a:lnTo>
                    <a:pt x="4715" y="1929"/>
                  </a:lnTo>
                  <a:lnTo>
                    <a:pt x="471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8445651" y="4142344"/>
              <a:ext cx="733063" cy="132176"/>
            </a:xfrm>
            <a:custGeom>
              <a:avLst/>
              <a:gdLst/>
              <a:ahLst/>
              <a:cxnLst/>
              <a:rect l="l" t="t" r="r" b="b"/>
              <a:pathLst>
                <a:path w="10704" h="1930" extrusionOk="0">
                  <a:moveTo>
                    <a:pt x="0" y="1"/>
                  </a:moveTo>
                  <a:lnTo>
                    <a:pt x="0" y="1929"/>
                  </a:lnTo>
                  <a:lnTo>
                    <a:pt x="10704" y="1929"/>
                  </a:lnTo>
                  <a:lnTo>
                    <a:pt x="107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7858529" y="3922987"/>
              <a:ext cx="862774" cy="132176"/>
            </a:xfrm>
            <a:custGeom>
              <a:avLst/>
              <a:gdLst/>
              <a:ahLst/>
              <a:cxnLst/>
              <a:rect l="l" t="t" r="r" b="b"/>
              <a:pathLst>
                <a:path w="12598" h="1930" extrusionOk="0">
                  <a:moveTo>
                    <a:pt x="1" y="1"/>
                  </a:moveTo>
                  <a:lnTo>
                    <a:pt x="1" y="1930"/>
                  </a:lnTo>
                  <a:lnTo>
                    <a:pt x="12598" y="1930"/>
                  </a:lnTo>
                  <a:lnTo>
                    <a:pt x="12598"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7683208" y="4361702"/>
              <a:ext cx="1495507" cy="132176"/>
            </a:xfrm>
            <a:custGeom>
              <a:avLst/>
              <a:gdLst/>
              <a:ahLst/>
              <a:cxnLst/>
              <a:rect l="l" t="t" r="r" b="b"/>
              <a:pathLst>
                <a:path w="21837" h="1930" extrusionOk="0">
                  <a:moveTo>
                    <a:pt x="1" y="0"/>
                  </a:moveTo>
                  <a:lnTo>
                    <a:pt x="1" y="1929"/>
                  </a:lnTo>
                  <a:lnTo>
                    <a:pt x="21837" y="1929"/>
                  </a:lnTo>
                  <a:lnTo>
                    <a:pt x="2183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8767736" y="4580237"/>
              <a:ext cx="410978" cy="132929"/>
            </a:xfrm>
            <a:custGeom>
              <a:avLst/>
              <a:gdLst/>
              <a:ahLst/>
              <a:cxnLst/>
              <a:rect l="l" t="t" r="r" b="b"/>
              <a:pathLst>
                <a:path w="6001" h="1941" extrusionOk="0">
                  <a:moveTo>
                    <a:pt x="0" y="0"/>
                  </a:moveTo>
                  <a:lnTo>
                    <a:pt x="0" y="1941"/>
                  </a:lnTo>
                  <a:lnTo>
                    <a:pt x="6001" y="1941"/>
                  </a:lnTo>
                  <a:lnTo>
                    <a:pt x="6001"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7814494" y="4580237"/>
              <a:ext cx="773880" cy="132929"/>
            </a:xfrm>
            <a:custGeom>
              <a:avLst/>
              <a:gdLst/>
              <a:ahLst/>
              <a:cxnLst/>
              <a:rect l="l" t="t" r="r" b="b"/>
              <a:pathLst>
                <a:path w="11300" h="1941" extrusionOk="0">
                  <a:moveTo>
                    <a:pt x="1" y="0"/>
                  </a:moveTo>
                  <a:lnTo>
                    <a:pt x="1" y="1941"/>
                  </a:lnTo>
                  <a:lnTo>
                    <a:pt x="11300" y="1941"/>
                  </a:lnTo>
                  <a:lnTo>
                    <a:pt x="11300"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7397009" y="4799526"/>
              <a:ext cx="833394" cy="132998"/>
            </a:xfrm>
            <a:custGeom>
              <a:avLst/>
              <a:gdLst/>
              <a:ahLst/>
              <a:cxnLst/>
              <a:rect l="l" t="t" r="r" b="b"/>
              <a:pathLst>
                <a:path w="12169" h="1942" extrusionOk="0">
                  <a:moveTo>
                    <a:pt x="1" y="1"/>
                  </a:moveTo>
                  <a:lnTo>
                    <a:pt x="1" y="1942"/>
                  </a:lnTo>
                  <a:lnTo>
                    <a:pt x="12169" y="1942"/>
                  </a:lnTo>
                  <a:lnTo>
                    <a:pt x="1216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8382851" y="4799526"/>
              <a:ext cx="795864" cy="132998"/>
            </a:xfrm>
            <a:custGeom>
              <a:avLst/>
              <a:gdLst/>
              <a:ahLst/>
              <a:cxnLst/>
              <a:rect l="l" t="t" r="r" b="b"/>
              <a:pathLst>
                <a:path w="11621" h="1942" extrusionOk="0">
                  <a:moveTo>
                    <a:pt x="0" y="1"/>
                  </a:moveTo>
                  <a:lnTo>
                    <a:pt x="0" y="1942"/>
                  </a:lnTo>
                  <a:lnTo>
                    <a:pt x="11621" y="1942"/>
                  </a:lnTo>
                  <a:lnTo>
                    <a:pt x="1162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8064053" y="5018884"/>
              <a:ext cx="1114662" cy="132176"/>
            </a:xfrm>
            <a:custGeom>
              <a:avLst/>
              <a:gdLst/>
              <a:ahLst/>
              <a:cxnLst/>
              <a:rect l="l" t="t" r="r" b="b"/>
              <a:pathLst>
                <a:path w="16276" h="1930" extrusionOk="0">
                  <a:moveTo>
                    <a:pt x="0" y="1"/>
                  </a:moveTo>
                  <a:lnTo>
                    <a:pt x="0" y="1930"/>
                  </a:lnTo>
                  <a:lnTo>
                    <a:pt x="16276" y="1930"/>
                  </a:lnTo>
                  <a:lnTo>
                    <a:pt x="1627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 name="Google Shape;37;p2"/>
          <p:cNvSpPr/>
          <p:nvPr/>
        </p:nvSpPr>
        <p:spPr>
          <a:xfrm>
            <a:off x="1962382" y="0"/>
            <a:ext cx="2721868" cy="387420"/>
          </a:xfrm>
          <a:custGeom>
            <a:avLst/>
            <a:gdLst/>
            <a:ahLst/>
            <a:cxnLst/>
            <a:rect l="l" t="t" r="r" b="b"/>
            <a:pathLst>
              <a:path w="39744" h="5657" extrusionOk="0">
                <a:moveTo>
                  <a:pt x="1" y="1"/>
                </a:moveTo>
                <a:lnTo>
                  <a:pt x="1" y="5656"/>
                </a:lnTo>
                <a:lnTo>
                  <a:pt x="39744" y="5656"/>
                </a:lnTo>
                <a:lnTo>
                  <a:pt x="3974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873813" y="0"/>
            <a:ext cx="664647" cy="387420"/>
          </a:xfrm>
          <a:custGeom>
            <a:avLst/>
            <a:gdLst/>
            <a:ahLst/>
            <a:cxnLst/>
            <a:rect l="l" t="t" r="r" b="b"/>
            <a:pathLst>
              <a:path w="9705" h="5657" extrusionOk="0">
                <a:moveTo>
                  <a:pt x="1" y="1"/>
                </a:moveTo>
                <a:lnTo>
                  <a:pt x="1" y="5656"/>
                </a:lnTo>
                <a:lnTo>
                  <a:pt x="9704" y="5656"/>
                </a:lnTo>
                <a:lnTo>
                  <a:pt x="970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1049134" y="938616"/>
            <a:ext cx="212098" cy="385776"/>
          </a:xfrm>
          <a:custGeom>
            <a:avLst/>
            <a:gdLst/>
            <a:ahLst/>
            <a:cxnLst/>
            <a:rect l="l" t="t" r="r" b="b"/>
            <a:pathLst>
              <a:path w="3097" h="5633" extrusionOk="0">
                <a:moveTo>
                  <a:pt x="2239" y="1"/>
                </a:moveTo>
                <a:lnTo>
                  <a:pt x="1" y="5275"/>
                </a:lnTo>
                <a:lnTo>
                  <a:pt x="846" y="5633"/>
                </a:lnTo>
                <a:lnTo>
                  <a:pt x="3096" y="370"/>
                </a:lnTo>
                <a:lnTo>
                  <a:pt x="223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873813" y="1008745"/>
            <a:ext cx="167240" cy="245519"/>
          </a:xfrm>
          <a:custGeom>
            <a:avLst/>
            <a:gdLst/>
            <a:ahLst/>
            <a:cxnLst/>
            <a:rect l="l" t="t" r="r" b="b"/>
            <a:pathLst>
              <a:path w="2442" h="3585" extrusionOk="0">
                <a:moveTo>
                  <a:pt x="1787" y="1"/>
                </a:moveTo>
                <a:lnTo>
                  <a:pt x="1" y="1787"/>
                </a:lnTo>
                <a:lnTo>
                  <a:pt x="1787" y="3585"/>
                </a:lnTo>
                <a:lnTo>
                  <a:pt x="2442" y="2930"/>
                </a:lnTo>
                <a:lnTo>
                  <a:pt x="1299" y="1787"/>
                </a:lnTo>
                <a:lnTo>
                  <a:pt x="2442" y="656"/>
                </a:lnTo>
                <a:lnTo>
                  <a:pt x="178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1268492" y="1008745"/>
            <a:ext cx="168062" cy="245519"/>
          </a:xfrm>
          <a:custGeom>
            <a:avLst/>
            <a:gdLst/>
            <a:ahLst/>
            <a:cxnLst/>
            <a:rect l="l" t="t" r="r" b="b"/>
            <a:pathLst>
              <a:path w="2454" h="3585" extrusionOk="0">
                <a:moveTo>
                  <a:pt x="655" y="1"/>
                </a:moveTo>
                <a:lnTo>
                  <a:pt x="0" y="656"/>
                </a:lnTo>
                <a:lnTo>
                  <a:pt x="1143" y="1787"/>
                </a:lnTo>
                <a:lnTo>
                  <a:pt x="0" y="2930"/>
                </a:lnTo>
                <a:lnTo>
                  <a:pt x="655" y="3585"/>
                </a:lnTo>
                <a:lnTo>
                  <a:pt x="2453" y="1787"/>
                </a:lnTo>
                <a:lnTo>
                  <a:pt x="65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3516020" y="4983597"/>
            <a:ext cx="1054395" cy="159912"/>
          </a:xfrm>
          <a:custGeom>
            <a:avLst/>
            <a:gdLst/>
            <a:ahLst/>
            <a:cxnLst/>
            <a:rect l="l" t="t" r="r" b="b"/>
            <a:pathLst>
              <a:path w="15396" h="2335" extrusionOk="0">
                <a:moveTo>
                  <a:pt x="1" y="1"/>
                </a:moveTo>
                <a:lnTo>
                  <a:pt x="1" y="2335"/>
                </a:lnTo>
                <a:lnTo>
                  <a:pt x="15395" y="2335"/>
                </a:lnTo>
                <a:lnTo>
                  <a:pt x="1539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160341" y="4983597"/>
            <a:ext cx="2152689" cy="159912"/>
          </a:xfrm>
          <a:custGeom>
            <a:avLst/>
            <a:gdLst/>
            <a:ahLst/>
            <a:cxnLst/>
            <a:rect l="l" t="t" r="r" b="b"/>
            <a:pathLst>
              <a:path w="31433" h="2335" extrusionOk="0">
                <a:moveTo>
                  <a:pt x="0" y="1"/>
                </a:moveTo>
                <a:lnTo>
                  <a:pt x="0" y="2335"/>
                </a:lnTo>
                <a:lnTo>
                  <a:pt x="31433" y="2335"/>
                </a:lnTo>
                <a:lnTo>
                  <a:pt x="3143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1805333" y="4452017"/>
            <a:ext cx="3750923" cy="160666"/>
          </a:xfrm>
          <a:custGeom>
            <a:avLst/>
            <a:gdLst/>
            <a:ahLst/>
            <a:cxnLst/>
            <a:rect l="l" t="t" r="r" b="b"/>
            <a:pathLst>
              <a:path w="54770" h="2346" extrusionOk="0">
                <a:moveTo>
                  <a:pt x="0" y="0"/>
                </a:moveTo>
                <a:lnTo>
                  <a:pt x="0" y="2346"/>
                </a:lnTo>
                <a:lnTo>
                  <a:pt x="54769" y="2346"/>
                </a:lnTo>
                <a:lnTo>
                  <a:pt x="54769"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0" y="4452017"/>
            <a:ext cx="1490645" cy="160666"/>
          </a:xfrm>
          <a:custGeom>
            <a:avLst/>
            <a:gdLst/>
            <a:ahLst/>
            <a:cxnLst/>
            <a:rect l="l" t="t" r="r" b="b"/>
            <a:pathLst>
              <a:path w="21766" h="2346" extrusionOk="0">
                <a:moveTo>
                  <a:pt x="1" y="0"/>
                </a:moveTo>
                <a:lnTo>
                  <a:pt x="1" y="2346"/>
                </a:lnTo>
                <a:lnTo>
                  <a:pt x="21765" y="2346"/>
                </a:lnTo>
                <a:lnTo>
                  <a:pt x="21765"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596093" y="4717807"/>
            <a:ext cx="3218453" cy="160734"/>
          </a:xfrm>
          <a:custGeom>
            <a:avLst/>
            <a:gdLst/>
            <a:ahLst/>
            <a:cxnLst/>
            <a:rect l="l" t="t" r="r" b="b"/>
            <a:pathLst>
              <a:path w="46995" h="2347" extrusionOk="0">
                <a:moveTo>
                  <a:pt x="0" y="1"/>
                </a:moveTo>
                <a:lnTo>
                  <a:pt x="0" y="2346"/>
                </a:lnTo>
                <a:lnTo>
                  <a:pt x="46994" y="2346"/>
                </a:lnTo>
                <a:lnTo>
                  <a:pt x="469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0" y="4717807"/>
            <a:ext cx="364546" cy="160734"/>
          </a:xfrm>
          <a:custGeom>
            <a:avLst/>
            <a:gdLst/>
            <a:ahLst/>
            <a:cxnLst/>
            <a:rect l="l" t="t" r="r" b="b"/>
            <a:pathLst>
              <a:path w="5323" h="2347" extrusionOk="0">
                <a:moveTo>
                  <a:pt x="1" y="1"/>
                </a:moveTo>
                <a:lnTo>
                  <a:pt x="1" y="2346"/>
                </a:lnTo>
                <a:lnTo>
                  <a:pt x="5323" y="2346"/>
                </a:lnTo>
                <a:lnTo>
                  <a:pt x="532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0" y="4983597"/>
            <a:ext cx="828532" cy="159912"/>
          </a:xfrm>
          <a:custGeom>
            <a:avLst/>
            <a:gdLst/>
            <a:ahLst/>
            <a:cxnLst/>
            <a:rect l="l" t="t" r="r" b="b"/>
            <a:pathLst>
              <a:path w="12098" h="2335" extrusionOk="0">
                <a:moveTo>
                  <a:pt x="1" y="1"/>
                </a:moveTo>
                <a:lnTo>
                  <a:pt x="1" y="2335"/>
                </a:lnTo>
                <a:lnTo>
                  <a:pt x="12098" y="2335"/>
                </a:lnTo>
                <a:lnTo>
                  <a:pt x="12098"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lvl1pPr lvl="0" rtl="0">
              <a:lnSpc>
                <a:spcPct val="80000"/>
              </a:lnSpc>
              <a:spcBef>
                <a:spcPts val="0"/>
              </a:spcBef>
              <a:spcAft>
                <a:spcPts val="0"/>
              </a:spcAft>
              <a:buSzPts val="7400"/>
              <a:buNone/>
              <a:defRPr sz="7400"/>
            </a:lvl1pPr>
            <a:lvl2pPr lvl="1" algn="ctr" rtl="0">
              <a:spcBef>
                <a:spcPts val="0"/>
              </a:spcBef>
              <a:spcAft>
                <a:spcPts val="0"/>
              </a:spcAft>
              <a:buSzPts val="6100"/>
              <a:buNone/>
              <a:defRPr sz="6100"/>
            </a:lvl2pPr>
            <a:lvl3pPr lvl="2" algn="ctr" rtl="0">
              <a:spcBef>
                <a:spcPts val="0"/>
              </a:spcBef>
              <a:spcAft>
                <a:spcPts val="0"/>
              </a:spcAft>
              <a:buSzPts val="6100"/>
              <a:buNone/>
              <a:defRPr sz="6100"/>
            </a:lvl3pPr>
            <a:lvl4pPr lvl="3" algn="ctr" rtl="0">
              <a:spcBef>
                <a:spcPts val="0"/>
              </a:spcBef>
              <a:spcAft>
                <a:spcPts val="0"/>
              </a:spcAft>
              <a:buSzPts val="6100"/>
              <a:buNone/>
              <a:defRPr sz="6100"/>
            </a:lvl4pPr>
            <a:lvl5pPr lvl="4" algn="ctr" rtl="0">
              <a:spcBef>
                <a:spcPts val="0"/>
              </a:spcBef>
              <a:spcAft>
                <a:spcPts val="0"/>
              </a:spcAft>
              <a:buSzPts val="6100"/>
              <a:buNone/>
              <a:defRPr sz="6100"/>
            </a:lvl5pPr>
            <a:lvl6pPr lvl="5" algn="ctr" rtl="0">
              <a:spcBef>
                <a:spcPts val="0"/>
              </a:spcBef>
              <a:spcAft>
                <a:spcPts val="0"/>
              </a:spcAft>
              <a:buSzPts val="6100"/>
              <a:buNone/>
              <a:defRPr sz="6100"/>
            </a:lvl6pPr>
            <a:lvl7pPr lvl="6" algn="ctr" rtl="0">
              <a:spcBef>
                <a:spcPts val="0"/>
              </a:spcBef>
              <a:spcAft>
                <a:spcPts val="0"/>
              </a:spcAft>
              <a:buSzPts val="6100"/>
              <a:buNone/>
              <a:defRPr sz="6100"/>
            </a:lvl7pPr>
            <a:lvl8pPr lvl="7" algn="ctr" rtl="0">
              <a:spcBef>
                <a:spcPts val="0"/>
              </a:spcBef>
              <a:spcAft>
                <a:spcPts val="0"/>
              </a:spcAft>
              <a:buSzPts val="6100"/>
              <a:buNone/>
              <a:defRPr sz="6100"/>
            </a:lvl8pPr>
            <a:lvl9pPr lvl="8" algn="ctr" rtl="0">
              <a:spcBef>
                <a:spcPts val="0"/>
              </a:spcBef>
              <a:spcAft>
                <a:spcPts val="0"/>
              </a:spcAft>
              <a:buSzPts val="6100"/>
              <a:buNone/>
              <a:defRPr sz="6100"/>
            </a:lvl9pPr>
          </a:lstStyle>
          <a:p>
            <a:endParaRPr/>
          </a:p>
        </p:txBody>
      </p:sp>
      <p:sp>
        <p:nvSpPr>
          <p:cNvPr id="50" name="Google Shape;50;p2"/>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2100"/>
              <a:buNone/>
              <a:defRPr sz="2100"/>
            </a:lvl1pPr>
            <a:lvl2pPr lvl="1" algn="ctr" rtl="0">
              <a:lnSpc>
                <a:spcPct val="100000"/>
              </a:lnSpc>
              <a:spcBef>
                <a:spcPts val="0"/>
              </a:spcBef>
              <a:spcAft>
                <a:spcPts val="0"/>
              </a:spcAft>
              <a:buSzPts val="2900"/>
              <a:buNone/>
              <a:defRPr sz="2900"/>
            </a:lvl2pPr>
            <a:lvl3pPr lvl="2" algn="ctr" rtl="0">
              <a:lnSpc>
                <a:spcPct val="100000"/>
              </a:lnSpc>
              <a:spcBef>
                <a:spcPts val="0"/>
              </a:spcBef>
              <a:spcAft>
                <a:spcPts val="0"/>
              </a:spcAft>
              <a:buSzPts val="2900"/>
              <a:buNone/>
              <a:defRPr sz="2900"/>
            </a:lvl3pPr>
            <a:lvl4pPr lvl="3" algn="ctr" rtl="0">
              <a:lnSpc>
                <a:spcPct val="100000"/>
              </a:lnSpc>
              <a:spcBef>
                <a:spcPts val="0"/>
              </a:spcBef>
              <a:spcAft>
                <a:spcPts val="0"/>
              </a:spcAft>
              <a:buSzPts val="2900"/>
              <a:buNone/>
              <a:defRPr sz="2900"/>
            </a:lvl4pPr>
            <a:lvl5pPr lvl="4" algn="ctr" rtl="0">
              <a:lnSpc>
                <a:spcPct val="100000"/>
              </a:lnSpc>
              <a:spcBef>
                <a:spcPts val="0"/>
              </a:spcBef>
              <a:spcAft>
                <a:spcPts val="0"/>
              </a:spcAft>
              <a:buSzPts val="2900"/>
              <a:buNone/>
              <a:defRPr sz="2900"/>
            </a:lvl5pPr>
            <a:lvl6pPr lvl="5" algn="ctr" rtl="0">
              <a:lnSpc>
                <a:spcPct val="100000"/>
              </a:lnSpc>
              <a:spcBef>
                <a:spcPts val="0"/>
              </a:spcBef>
              <a:spcAft>
                <a:spcPts val="0"/>
              </a:spcAft>
              <a:buSzPts val="2900"/>
              <a:buNone/>
              <a:defRPr sz="2900"/>
            </a:lvl6pPr>
            <a:lvl7pPr lvl="6" algn="ctr" rtl="0">
              <a:lnSpc>
                <a:spcPct val="100000"/>
              </a:lnSpc>
              <a:spcBef>
                <a:spcPts val="0"/>
              </a:spcBef>
              <a:spcAft>
                <a:spcPts val="0"/>
              </a:spcAft>
              <a:buSzPts val="2900"/>
              <a:buNone/>
              <a:defRPr sz="2900"/>
            </a:lvl7pPr>
            <a:lvl8pPr lvl="7" algn="ctr" rtl="0">
              <a:lnSpc>
                <a:spcPct val="100000"/>
              </a:lnSpc>
              <a:spcBef>
                <a:spcPts val="0"/>
              </a:spcBef>
              <a:spcAft>
                <a:spcPts val="0"/>
              </a:spcAft>
              <a:buSzPts val="2900"/>
              <a:buNone/>
              <a:defRPr sz="2900"/>
            </a:lvl8pPr>
            <a:lvl9pPr lvl="8" algn="ctr" rtl="0">
              <a:lnSpc>
                <a:spcPct val="100000"/>
              </a:lnSpc>
              <a:spcBef>
                <a:spcPts val="0"/>
              </a:spcBef>
              <a:spcAft>
                <a:spcPts val="0"/>
              </a:spcAft>
              <a:buSzPts val="2900"/>
              <a:buNone/>
              <a:defRPr sz="29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dea principal">
  <p:cSld name="Idea principal">
    <p:bg>
      <p:bgPr>
        <a:solidFill>
          <a:schemeClr val="dk1"/>
        </a:solidFill>
        <a:effectLst/>
      </p:bgPr>
    </p:bg>
    <p:spTree>
      <p:nvGrpSpPr>
        <p:cNvPr id="1" name="Shape 106"/>
        <p:cNvGrpSpPr/>
        <p:nvPr/>
      </p:nvGrpSpPr>
      <p:grpSpPr>
        <a:xfrm>
          <a:off x="0" y="0"/>
          <a:ext cx="0" cy="0"/>
          <a:chOff x="0" y="0"/>
          <a:chExt cx="0" cy="0"/>
        </a:xfrm>
      </p:grpSpPr>
      <p:sp>
        <p:nvSpPr>
          <p:cNvPr id="107" name="Google Shape;107;p9"/>
          <p:cNvSpPr/>
          <p:nvPr/>
        </p:nvSpPr>
        <p:spPr>
          <a:xfrm flipH="1">
            <a:off x="27"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9"/>
          <p:cNvSpPr/>
          <p:nvPr/>
        </p:nvSpPr>
        <p:spPr>
          <a:xfrm flipH="1">
            <a:off x="3" y="912525"/>
            <a:ext cx="3076570" cy="355301"/>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9"/>
          <p:cNvSpPr/>
          <p:nvPr/>
        </p:nvSpPr>
        <p:spPr>
          <a:xfrm flipH="1">
            <a:off x="-4"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9"/>
          <p:cNvSpPr/>
          <p:nvPr/>
        </p:nvSpPr>
        <p:spPr>
          <a:xfrm flipH="1">
            <a:off x="67151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9"/>
          <p:cNvSpPr/>
          <p:nvPr/>
        </p:nvSpPr>
        <p:spPr>
          <a:xfrm flipH="1">
            <a:off x="1229469"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9"/>
          <p:cNvSpPr/>
          <p:nvPr/>
        </p:nvSpPr>
        <p:spPr>
          <a:xfrm flipH="1">
            <a:off x="66"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9"/>
          <p:cNvSpPr/>
          <p:nvPr/>
        </p:nvSpPr>
        <p:spPr>
          <a:xfrm flipH="1">
            <a:off x="23"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9"/>
          <p:cNvSpPr/>
          <p:nvPr/>
        </p:nvSpPr>
        <p:spPr>
          <a:xfrm flipH="1">
            <a:off x="29"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9"/>
          <p:cNvSpPr/>
          <p:nvPr/>
        </p:nvSpPr>
        <p:spPr>
          <a:xfrm flipH="1">
            <a:off x="1299941" y="3268775"/>
            <a:ext cx="490759"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9"/>
          <p:cNvSpPr/>
          <p:nvPr/>
        </p:nvSpPr>
        <p:spPr>
          <a:xfrm flipH="1">
            <a:off x="13" y="3858250"/>
            <a:ext cx="1457311" cy="355322"/>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9"/>
          <p:cNvSpPr/>
          <p:nvPr/>
        </p:nvSpPr>
        <p:spPr>
          <a:xfrm flipH="1">
            <a:off x="7377202" y="3858250"/>
            <a:ext cx="1766704" cy="355322"/>
          </a:xfrm>
          <a:custGeom>
            <a:avLst/>
            <a:gdLst/>
            <a:ahLst/>
            <a:cxnLst/>
            <a:rect l="l" t="t" r="r" b="b"/>
            <a:pathLst>
              <a:path w="15325" h="2763" extrusionOk="0">
                <a:moveTo>
                  <a:pt x="1" y="1"/>
                </a:moveTo>
                <a:lnTo>
                  <a:pt x="1" y="2763"/>
                </a:lnTo>
                <a:lnTo>
                  <a:pt x="15324" y="2763"/>
                </a:lnTo>
                <a:lnTo>
                  <a:pt x="1532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9"/>
          <p:cNvSpPr/>
          <p:nvPr/>
        </p:nvSpPr>
        <p:spPr>
          <a:xfrm flipH="1">
            <a:off x="7488607" y="2679300"/>
            <a:ext cx="165529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9"/>
          <p:cNvSpPr/>
          <p:nvPr/>
        </p:nvSpPr>
        <p:spPr>
          <a:xfrm flipH="1">
            <a:off x="8105584"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9"/>
          <p:cNvSpPr/>
          <p:nvPr/>
        </p:nvSpPr>
        <p:spPr>
          <a:xfrm flipH="1">
            <a:off x="8039752"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9"/>
          <p:cNvSpPr/>
          <p:nvPr/>
        </p:nvSpPr>
        <p:spPr>
          <a:xfrm flipH="1">
            <a:off x="5478250" y="1500456"/>
            <a:ext cx="2365680" cy="356858"/>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9"/>
          <p:cNvSpPr/>
          <p:nvPr/>
        </p:nvSpPr>
        <p:spPr>
          <a:xfrm flipH="1">
            <a:off x="6896105" y="912525"/>
            <a:ext cx="2247799" cy="355301"/>
          </a:xfrm>
          <a:custGeom>
            <a:avLst/>
            <a:gdLst/>
            <a:ahLst/>
            <a:cxnLst/>
            <a:rect l="l" t="t" r="r" b="b"/>
            <a:pathLst>
              <a:path w="12348" h="2763" extrusionOk="0">
                <a:moveTo>
                  <a:pt x="1" y="0"/>
                </a:moveTo>
                <a:lnTo>
                  <a:pt x="1" y="2762"/>
                </a:lnTo>
                <a:lnTo>
                  <a:pt x="12348" y="2762"/>
                </a:lnTo>
                <a:lnTo>
                  <a:pt x="12348"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9"/>
          <p:cNvSpPr/>
          <p:nvPr/>
        </p:nvSpPr>
        <p:spPr>
          <a:xfrm flipH="1">
            <a:off x="3895732" y="323025"/>
            <a:ext cx="4819643" cy="355322"/>
          </a:xfrm>
          <a:custGeom>
            <a:avLst/>
            <a:gdLst/>
            <a:ahLst/>
            <a:cxnLst/>
            <a:rect l="l" t="t" r="r" b="b"/>
            <a:pathLst>
              <a:path w="18087" h="2763" extrusionOk="0">
                <a:moveTo>
                  <a:pt x="1" y="0"/>
                </a:moveTo>
                <a:lnTo>
                  <a:pt x="1" y="2762"/>
                </a:lnTo>
                <a:lnTo>
                  <a:pt x="18087" y="2762"/>
                </a:lnTo>
                <a:lnTo>
                  <a:pt x="18087"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9"/>
          <p:cNvSpPr/>
          <p:nvPr/>
        </p:nvSpPr>
        <p:spPr>
          <a:xfrm flipH="1">
            <a:off x="2611243" y="4446200"/>
            <a:ext cx="6532757" cy="356851"/>
          </a:xfrm>
          <a:custGeom>
            <a:avLst/>
            <a:gdLst/>
            <a:ahLst/>
            <a:cxnLst/>
            <a:rect l="l" t="t" r="r" b="b"/>
            <a:pathLst>
              <a:path w="16884" h="2775" extrusionOk="0">
                <a:moveTo>
                  <a:pt x="0" y="1"/>
                </a:moveTo>
                <a:lnTo>
                  <a:pt x="0" y="2775"/>
                </a:lnTo>
                <a:lnTo>
                  <a:pt x="16883" y="2775"/>
                </a:lnTo>
                <a:lnTo>
                  <a:pt x="1688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9"/>
          <p:cNvSpPr/>
          <p:nvPr/>
        </p:nvSpPr>
        <p:spPr>
          <a:xfrm>
            <a:off x="2094068" y="1123143"/>
            <a:ext cx="4955589" cy="3012341"/>
          </a:xfrm>
          <a:custGeom>
            <a:avLst/>
            <a:gdLst/>
            <a:ahLst/>
            <a:cxnLst/>
            <a:rect l="l" t="t" r="r" b="b"/>
            <a:pathLst>
              <a:path w="151663" h="92191" extrusionOk="0">
                <a:moveTo>
                  <a:pt x="0" y="0"/>
                </a:moveTo>
                <a:lnTo>
                  <a:pt x="0" y="92190"/>
                </a:lnTo>
                <a:lnTo>
                  <a:pt x="151662" y="92190"/>
                </a:lnTo>
                <a:lnTo>
                  <a:pt x="15166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9"/>
          <p:cNvSpPr/>
          <p:nvPr/>
        </p:nvSpPr>
        <p:spPr>
          <a:xfrm>
            <a:off x="4277738" y="1545725"/>
            <a:ext cx="191018" cy="298421"/>
          </a:xfrm>
          <a:custGeom>
            <a:avLst/>
            <a:gdLst/>
            <a:ahLst/>
            <a:cxnLst/>
            <a:rect l="l" t="t" r="r" b="b"/>
            <a:pathLst>
              <a:path w="5846" h="9133" extrusionOk="0">
                <a:moveTo>
                  <a:pt x="4560" y="1"/>
                </a:moveTo>
                <a:lnTo>
                  <a:pt x="0" y="4573"/>
                </a:lnTo>
                <a:lnTo>
                  <a:pt x="4560" y="9133"/>
                </a:lnTo>
                <a:lnTo>
                  <a:pt x="5846" y="7847"/>
                </a:lnTo>
                <a:lnTo>
                  <a:pt x="2572" y="4573"/>
                </a:lnTo>
                <a:lnTo>
                  <a:pt x="5846" y="1287"/>
                </a:lnTo>
                <a:lnTo>
                  <a:pt x="4560"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9"/>
          <p:cNvSpPr/>
          <p:nvPr/>
        </p:nvSpPr>
        <p:spPr>
          <a:xfrm>
            <a:off x="4674543" y="1545725"/>
            <a:ext cx="191443" cy="298421"/>
          </a:xfrm>
          <a:custGeom>
            <a:avLst/>
            <a:gdLst/>
            <a:ahLst/>
            <a:cxnLst/>
            <a:rect l="l" t="t" r="r" b="b"/>
            <a:pathLst>
              <a:path w="5859" h="9133" extrusionOk="0">
                <a:moveTo>
                  <a:pt x="1286" y="1"/>
                </a:moveTo>
                <a:lnTo>
                  <a:pt x="0" y="1287"/>
                </a:lnTo>
                <a:lnTo>
                  <a:pt x="3287" y="4573"/>
                </a:lnTo>
                <a:lnTo>
                  <a:pt x="0" y="7847"/>
                </a:lnTo>
                <a:lnTo>
                  <a:pt x="1286" y="9133"/>
                </a:lnTo>
                <a:lnTo>
                  <a:pt x="5858" y="4573"/>
                </a:lnTo>
                <a:lnTo>
                  <a:pt x="1286"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9"/>
          <p:cNvSpPr/>
          <p:nvPr/>
        </p:nvSpPr>
        <p:spPr>
          <a:xfrm>
            <a:off x="4508031" y="1516154"/>
            <a:ext cx="127236" cy="357955"/>
          </a:xfrm>
          <a:custGeom>
            <a:avLst/>
            <a:gdLst/>
            <a:ahLst/>
            <a:cxnLst/>
            <a:rect l="l" t="t" r="r" b="b"/>
            <a:pathLst>
              <a:path w="3894" h="10955" extrusionOk="0">
                <a:moveTo>
                  <a:pt x="2108" y="1"/>
                </a:moveTo>
                <a:lnTo>
                  <a:pt x="1" y="10597"/>
                </a:lnTo>
                <a:lnTo>
                  <a:pt x="1786" y="10955"/>
                </a:lnTo>
                <a:lnTo>
                  <a:pt x="3894" y="358"/>
                </a:lnTo>
                <a:lnTo>
                  <a:pt x="2108"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9"/>
          <p:cNvSpPr/>
          <p:nvPr/>
        </p:nvSpPr>
        <p:spPr>
          <a:xfrm flipH="1">
            <a:off x="1647812" y="3858250"/>
            <a:ext cx="1766688" cy="355322"/>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flipH="1">
            <a:off x="6667517" y="3268775"/>
            <a:ext cx="1246883" cy="355450"/>
          </a:xfrm>
          <a:custGeom>
            <a:avLst/>
            <a:gdLst/>
            <a:ahLst/>
            <a:cxnLst/>
            <a:rect l="l" t="t" r="r" b="b"/>
            <a:pathLst>
              <a:path w="18027" h="2764" extrusionOk="0">
                <a:moveTo>
                  <a:pt x="1" y="1"/>
                </a:moveTo>
                <a:lnTo>
                  <a:pt x="1" y="2763"/>
                </a:lnTo>
                <a:lnTo>
                  <a:pt x="18027" y="2763"/>
                </a:lnTo>
                <a:lnTo>
                  <a:pt x="1802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9"/>
          <p:cNvSpPr/>
          <p:nvPr/>
        </p:nvSpPr>
        <p:spPr>
          <a:xfrm flipH="1">
            <a:off x="5729417" y="912525"/>
            <a:ext cx="985703" cy="355301"/>
          </a:xfrm>
          <a:custGeom>
            <a:avLst/>
            <a:gdLst/>
            <a:ahLst/>
            <a:cxnLst/>
            <a:rect l="l" t="t" r="r" b="b"/>
            <a:pathLst>
              <a:path w="12443" h="2763" extrusionOk="0">
                <a:moveTo>
                  <a:pt x="1" y="0"/>
                </a:moveTo>
                <a:lnTo>
                  <a:pt x="1" y="2762"/>
                </a:lnTo>
                <a:lnTo>
                  <a:pt x="12443" y="2762"/>
                </a:lnTo>
                <a:lnTo>
                  <a:pt x="12443"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9"/>
          <p:cNvSpPr txBox="1">
            <a:spLocks noGrp="1"/>
          </p:cNvSpPr>
          <p:nvPr>
            <p:ph type="subTitle" idx="1"/>
          </p:nvPr>
        </p:nvSpPr>
        <p:spPr>
          <a:xfrm flipH="1">
            <a:off x="2521800" y="2340324"/>
            <a:ext cx="4100400" cy="808500"/>
          </a:xfrm>
          <a:prstGeom prst="rect">
            <a:avLst/>
          </a:prstGeom>
        </p:spPr>
        <p:txBody>
          <a:bodyPr spcFirstLastPara="1" wrap="square" lIns="91425" tIns="0" rIns="91425" bIns="0" anchor="ctr" anchorCtr="0">
            <a:noAutofit/>
          </a:bodyPr>
          <a:lstStyle>
            <a:lvl1pPr lvl="0" algn="ctr" rtl="0">
              <a:lnSpc>
                <a:spcPct val="100000"/>
              </a:lnSpc>
              <a:spcBef>
                <a:spcPts val="0"/>
              </a:spcBef>
              <a:spcAft>
                <a:spcPts val="0"/>
              </a:spcAft>
              <a:buClr>
                <a:schemeClr val="dk1"/>
              </a:buClr>
              <a:buSzPts val="1800"/>
              <a:buFont typeface="Overpass Mono"/>
              <a:buNone/>
              <a:defRPr sz="1600" b="1">
                <a:solidFill>
                  <a:schemeClr val="dk1"/>
                </a:solidFill>
                <a:latin typeface="Overpass Mono"/>
                <a:ea typeface="Overpass Mono"/>
                <a:cs typeface="Overpass Mono"/>
                <a:sym typeface="Overpass Mono"/>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33" name="Google Shape;133;p9"/>
          <p:cNvSpPr txBox="1">
            <a:spLocks noGrp="1"/>
          </p:cNvSpPr>
          <p:nvPr>
            <p:ph type="title"/>
          </p:nvPr>
        </p:nvSpPr>
        <p:spPr>
          <a:xfrm>
            <a:off x="2521800" y="3221225"/>
            <a:ext cx="4100400" cy="402900"/>
          </a:xfrm>
          <a:prstGeom prst="rect">
            <a:avLst/>
          </a:prstGeom>
        </p:spPr>
        <p:txBody>
          <a:bodyPr spcFirstLastPara="1" wrap="square" lIns="91425" tIns="0" rIns="91425" bIns="91425" anchor="t" anchorCtr="0">
            <a:noAutofit/>
          </a:bodyPr>
          <a:lstStyle>
            <a:lvl1pPr lvl="0" algn="ctr" rtl="0">
              <a:spcBef>
                <a:spcPts val="0"/>
              </a:spcBef>
              <a:spcAft>
                <a:spcPts val="0"/>
              </a:spcAft>
              <a:buNone/>
              <a:defRPr sz="2200" b="0">
                <a:solidFill>
                  <a:schemeClr val="dk1"/>
                </a:solidFill>
                <a:latin typeface="Anaheim"/>
                <a:ea typeface="Anaheim"/>
                <a:cs typeface="Anaheim"/>
                <a:sym typeface="Anaheim"/>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extLst>
      <p:ext uri="{BB962C8B-B14F-4D97-AF65-F5344CB8AC3E}">
        <p14:creationId xmlns:p14="http://schemas.microsoft.com/office/powerpoint/2010/main" val="40776333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hanks!">
  <p:cSld name="CUSTOM_13">
    <p:spTree>
      <p:nvGrpSpPr>
        <p:cNvPr id="1" name="Shape 51"/>
        <p:cNvGrpSpPr/>
        <p:nvPr/>
      </p:nvGrpSpPr>
      <p:grpSpPr>
        <a:xfrm>
          <a:off x="0" y="0"/>
          <a:ext cx="0" cy="0"/>
          <a:chOff x="0" y="0"/>
          <a:chExt cx="0" cy="0"/>
        </a:xfrm>
      </p:grpSpPr>
      <p:sp>
        <p:nvSpPr>
          <p:cNvPr id="52" name="Google Shape;52;p3"/>
          <p:cNvSpPr/>
          <p:nvPr/>
        </p:nvSpPr>
        <p:spPr>
          <a:xfrm>
            <a:off x="0" y="4357775"/>
            <a:ext cx="6633906"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8355575" y="4357775"/>
            <a:ext cx="788431" cy="785368"/>
          </a:xfrm>
          <a:custGeom>
            <a:avLst/>
            <a:gdLst/>
            <a:ahLst/>
            <a:cxnLst/>
            <a:rect l="l" t="t" r="r" b="b"/>
            <a:pathLst>
              <a:path w="17241" h="16396" extrusionOk="0">
                <a:moveTo>
                  <a:pt x="0" y="1"/>
                </a:moveTo>
                <a:lnTo>
                  <a:pt x="0" y="16396"/>
                </a:lnTo>
                <a:lnTo>
                  <a:pt x="17240" y="16396"/>
                </a:lnTo>
                <a:lnTo>
                  <a:pt x="1724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1923700" y="0"/>
            <a:ext cx="7220221" cy="2724140"/>
          </a:xfrm>
          <a:custGeom>
            <a:avLst/>
            <a:gdLst/>
            <a:ahLst/>
            <a:cxnLst/>
            <a:rect l="l" t="t" r="r" b="b"/>
            <a:pathLst>
              <a:path w="52686" h="24170" extrusionOk="0">
                <a:moveTo>
                  <a:pt x="1" y="0"/>
                </a:moveTo>
                <a:lnTo>
                  <a:pt x="1" y="24170"/>
                </a:lnTo>
                <a:lnTo>
                  <a:pt x="52686" y="24170"/>
                </a:lnTo>
                <a:lnTo>
                  <a:pt x="52686"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4300">
                <a:solidFill>
                  <a:schemeClr val="dk1"/>
                </a:solidFill>
              </a:defRPr>
            </a:lvl1pPr>
            <a:lvl2pPr lvl="1" algn="ctr" rtl="0">
              <a:spcBef>
                <a:spcPts val="0"/>
              </a:spcBef>
              <a:spcAft>
                <a:spcPts val="0"/>
              </a:spcAft>
              <a:buNone/>
              <a:defRPr sz="3000">
                <a:solidFill>
                  <a:schemeClr val="dk1"/>
                </a:solidFill>
              </a:defRPr>
            </a:lvl2pPr>
            <a:lvl3pPr lvl="2" algn="ctr" rtl="0">
              <a:spcBef>
                <a:spcPts val="0"/>
              </a:spcBef>
              <a:spcAft>
                <a:spcPts val="0"/>
              </a:spcAft>
              <a:buNone/>
              <a:defRPr sz="3000">
                <a:solidFill>
                  <a:schemeClr val="dk1"/>
                </a:solidFill>
              </a:defRPr>
            </a:lvl3pPr>
            <a:lvl4pPr lvl="3" algn="ctr" rtl="0">
              <a:spcBef>
                <a:spcPts val="0"/>
              </a:spcBef>
              <a:spcAft>
                <a:spcPts val="0"/>
              </a:spcAft>
              <a:buNone/>
              <a:defRPr sz="3000">
                <a:solidFill>
                  <a:schemeClr val="dk1"/>
                </a:solidFill>
              </a:defRPr>
            </a:lvl4pPr>
            <a:lvl5pPr lvl="4" algn="ctr" rtl="0">
              <a:spcBef>
                <a:spcPts val="0"/>
              </a:spcBef>
              <a:spcAft>
                <a:spcPts val="0"/>
              </a:spcAft>
              <a:buNone/>
              <a:defRPr sz="3000">
                <a:solidFill>
                  <a:schemeClr val="dk1"/>
                </a:solidFill>
              </a:defRPr>
            </a:lvl5pPr>
            <a:lvl6pPr lvl="5" algn="ctr" rtl="0">
              <a:spcBef>
                <a:spcPts val="0"/>
              </a:spcBef>
              <a:spcAft>
                <a:spcPts val="0"/>
              </a:spcAft>
              <a:buNone/>
              <a:defRPr sz="3000">
                <a:solidFill>
                  <a:schemeClr val="dk1"/>
                </a:solidFill>
              </a:defRPr>
            </a:lvl6pPr>
            <a:lvl7pPr lvl="6" algn="ctr" rtl="0">
              <a:spcBef>
                <a:spcPts val="0"/>
              </a:spcBef>
              <a:spcAft>
                <a:spcPts val="0"/>
              </a:spcAft>
              <a:buNone/>
              <a:defRPr sz="3000">
                <a:solidFill>
                  <a:schemeClr val="dk1"/>
                </a:solidFill>
              </a:defRPr>
            </a:lvl7pPr>
            <a:lvl8pPr lvl="7" algn="ctr" rtl="0">
              <a:spcBef>
                <a:spcPts val="0"/>
              </a:spcBef>
              <a:spcAft>
                <a:spcPts val="0"/>
              </a:spcAft>
              <a:buNone/>
              <a:defRPr sz="3000">
                <a:solidFill>
                  <a:schemeClr val="dk1"/>
                </a:solidFill>
              </a:defRPr>
            </a:lvl8pPr>
            <a:lvl9pPr lvl="8" algn="ctr" rtl="0">
              <a:spcBef>
                <a:spcPts val="0"/>
              </a:spcBef>
              <a:spcAft>
                <a:spcPts val="0"/>
              </a:spcAft>
              <a:buNone/>
              <a:defRPr sz="3000">
                <a:solidFill>
                  <a:schemeClr val="dk1"/>
                </a:solidFill>
              </a:defRPr>
            </a:lvl9pPr>
          </a:lstStyle>
          <a:p>
            <a:endParaRPr/>
          </a:p>
        </p:txBody>
      </p:sp>
      <p:sp>
        <p:nvSpPr>
          <p:cNvPr id="56" name="Google Shape;56;p3"/>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lvl1pPr lvl="0" algn="ctr" rtl="0">
              <a:lnSpc>
                <a:spcPct val="100000"/>
              </a:lnSpc>
              <a:spcBef>
                <a:spcPts val="0"/>
              </a:spcBef>
              <a:spcAft>
                <a:spcPts val="0"/>
              </a:spcAft>
              <a:buClr>
                <a:schemeClr val="dk1"/>
              </a:buClr>
              <a:buSzPts val="3000"/>
              <a:buNone/>
              <a:defRPr sz="1600">
                <a:solidFill>
                  <a:schemeClr val="dk1"/>
                </a:solidFill>
              </a:defRPr>
            </a:lvl1pPr>
            <a:lvl2pPr lvl="1" algn="ctr" rtl="0">
              <a:lnSpc>
                <a:spcPct val="100000"/>
              </a:lnSpc>
              <a:spcBef>
                <a:spcPts val="0"/>
              </a:spcBef>
              <a:spcAft>
                <a:spcPts val="0"/>
              </a:spcAft>
              <a:buClr>
                <a:schemeClr val="dk1"/>
              </a:buClr>
              <a:buSzPts val="2800"/>
              <a:buNone/>
              <a:defRPr sz="2800">
                <a:solidFill>
                  <a:schemeClr val="dk1"/>
                </a:solidFill>
              </a:defRPr>
            </a:lvl2pPr>
            <a:lvl3pPr lvl="2" algn="ctr" rtl="0">
              <a:lnSpc>
                <a:spcPct val="100000"/>
              </a:lnSpc>
              <a:spcBef>
                <a:spcPts val="0"/>
              </a:spcBef>
              <a:spcAft>
                <a:spcPts val="0"/>
              </a:spcAft>
              <a:buClr>
                <a:schemeClr val="dk1"/>
              </a:buClr>
              <a:buSzPts val="2800"/>
              <a:buNone/>
              <a:defRPr sz="2800">
                <a:solidFill>
                  <a:schemeClr val="dk1"/>
                </a:solidFill>
              </a:defRPr>
            </a:lvl3pPr>
            <a:lvl4pPr lvl="3" algn="ctr" rtl="0">
              <a:lnSpc>
                <a:spcPct val="100000"/>
              </a:lnSpc>
              <a:spcBef>
                <a:spcPts val="0"/>
              </a:spcBef>
              <a:spcAft>
                <a:spcPts val="0"/>
              </a:spcAft>
              <a:buClr>
                <a:schemeClr val="dk1"/>
              </a:buClr>
              <a:buSzPts val="2800"/>
              <a:buNone/>
              <a:defRPr sz="2800">
                <a:solidFill>
                  <a:schemeClr val="dk1"/>
                </a:solidFill>
              </a:defRPr>
            </a:lvl4pPr>
            <a:lvl5pPr lvl="4" algn="ctr" rtl="0">
              <a:lnSpc>
                <a:spcPct val="100000"/>
              </a:lnSpc>
              <a:spcBef>
                <a:spcPts val="0"/>
              </a:spcBef>
              <a:spcAft>
                <a:spcPts val="0"/>
              </a:spcAft>
              <a:buClr>
                <a:schemeClr val="dk1"/>
              </a:buClr>
              <a:buSzPts val="2800"/>
              <a:buNone/>
              <a:defRPr sz="2800">
                <a:solidFill>
                  <a:schemeClr val="dk1"/>
                </a:solidFill>
              </a:defRPr>
            </a:lvl5pPr>
            <a:lvl6pPr lvl="5" algn="ctr" rtl="0">
              <a:lnSpc>
                <a:spcPct val="100000"/>
              </a:lnSpc>
              <a:spcBef>
                <a:spcPts val="0"/>
              </a:spcBef>
              <a:spcAft>
                <a:spcPts val="0"/>
              </a:spcAft>
              <a:buClr>
                <a:schemeClr val="dk1"/>
              </a:buClr>
              <a:buSzPts val="2800"/>
              <a:buNone/>
              <a:defRPr sz="2800">
                <a:solidFill>
                  <a:schemeClr val="dk1"/>
                </a:solidFill>
              </a:defRPr>
            </a:lvl6pPr>
            <a:lvl7pPr lvl="6" algn="ctr" rtl="0">
              <a:lnSpc>
                <a:spcPct val="100000"/>
              </a:lnSpc>
              <a:spcBef>
                <a:spcPts val="0"/>
              </a:spcBef>
              <a:spcAft>
                <a:spcPts val="0"/>
              </a:spcAft>
              <a:buClr>
                <a:schemeClr val="dk1"/>
              </a:buClr>
              <a:buSzPts val="2800"/>
              <a:buNone/>
              <a:defRPr sz="2800">
                <a:solidFill>
                  <a:schemeClr val="dk1"/>
                </a:solidFill>
              </a:defRPr>
            </a:lvl7pPr>
            <a:lvl8pPr lvl="7" algn="ctr" rtl="0">
              <a:lnSpc>
                <a:spcPct val="100000"/>
              </a:lnSpc>
              <a:spcBef>
                <a:spcPts val="0"/>
              </a:spcBef>
              <a:spcAft>
                <a:spcPts val="0"/>
              </a:spcAft>
              <a:buClr>
                <a:schemeClr val="dk1"/>
              </a:buClr>
              <a:buSzPts val="2800"/>
              <a:buNone/>
              <a:defRPr sz="2800">
                <a:solidFill>
                  <a:schemeClr val="dk1"/>
                </a:solidFill>
              </a:defRPr>
            </a:lvl8pPr>
            <a:lvl9pPr lvl="8" algn="ctr" rtl="0">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57" name="Google Shape;57;p3"/>
          <p:cNvSpPr txBox="1"/>
          <p:nvPr/>
        </p:nvSpPr>
        <p:spPr>
          <a:xfrm>
            <a:off x="2510100" y="3306950"/>
            <a:ext cx="4123800" cy="919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latin typeface="Anaheim"/>
                <a:ea typeface="Anaheim"/>
                <a:cs typeface="Anaheim"/>
                <a:sym typeface="Anaheim"/>
              </a:rPr>
              <a:t>CREDITS: This presentation template was created by Slidesgo, incluiding icons by Flaticon, and infographics &amp; images by Freepik.</a:t>
            </a:r>
            <a:endParaRPr>
              <a:solidFill>
                <a:schemeClr val="lt1"/>
              </a:solidFill>
              <a:latin typeface="Anaheim"/>
              <a:ea typeface="Anaheim"/>
              <a:cs typeface="Anaheim"/>
              <a:sym typeface="Anaheim"/>
            </a:endParaRPr>
          </a:p>
        </p:txBody>
      </p:sp>
      <p:sp>
        <p:nvSpPr>
          <p:cNvPr id="58" name="Google Shape;58;p3"/>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3"/>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3"/>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4"/>
          <p:cNvSpPr/>
          <p:nvPr/>
        </p:nvSpPr>
        <p:spPr>
          <a:xfrm>
            <a:off x="0" y="3268775"/>
            <a:ext cx="667651" cy="355450"/>
          </a:xfrm>
          <a:custGeom>
            <a:avLst/>
            <a:gdLst/>
            <a:ahLst/>
            <a:cxnLst/>
            <a:rect l="l" t="t" r="r" b="b"/>
            <a:pathLst>
              <a:path w="2882" h="2764" extrusionOk="0">
                <a:moveTo>
                  <a:pt x="0" y="1"/>
                </a:moveTo>
                <a:lnTo>
                  <a:pt x="0" y="2763"/>
                </a:lnTo>
                <a:lnTo>
                  <a:pt x="2881" y="2763"/>
                </a:lnTo>
                <a:lnTo>
                  <a:pt x="288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4"/>
          <p:cNvSpPr/>
          <p:nvPr/>
        </p:nvSpPr>
        <p:spPr>
          <a:xfrm>
            <a:off x="7960123" y="323033"/>
            <a:ext cx="1183740" cy="355315"/>
          </a:xfrm>
          <a:custGeom>
            <a:avLst/>
            <a:gdLst/>
            <a:ahLst/>
            <a:cxnLst/>
            <a:rect l="l" t="t" r="r" b="b"/>
            <a:pathLst>
              <a:path w="9205" h="2763" extrusionOk="0">
                <a:moveTo>
                  <a:pt x="1" y="0"/>
                </a:moveTo>
                <a:lnTo>
                  <a:pt x="1" y="2762"/>
                </a:lnTo>
                <a:lnTo>
                  <a:pt x="9204" y="2762"/>
                </a:lnTo>
                <a:lnTo>
                  <a:pt x="920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7173125" y="912516"/>
            <a:ext cx="1970757" cy="355315"/>
          </a:xfrm>
          <a:custGeom>
            <a:avLst/>
            <a:gdLst/>
            <a:ahLst/>
            <a:cxnLst/>
            <a:rect l="l" t="t" r="r" b="b"/>
            <a:pathLst>
              <a:path w="15325" h="2763" extrusionOk="0">
                <a:moveTo>
                  <a:pt x="1" y="0"/>
                </a:moveTo>
                <a:lnTo>
                  <a:pt x="1" y="2762"/>
                </a:lnTo>
                <a:lnTo>
                  <a:pt x="15324" y="2762"/>
                </a:lnTo>
                <a:lnTo>
                  <a:pt x="15324"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7173125" y="2089940"/>
            <a:ext cx="1970757" cy="356858"/>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0" y="2089940"/>
            <a:ext cx="552969" cy="356858"/>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4"/>
          <p:cNvSpPr/>
          <p:nvPr/>
        </p:nvSpPr>
        <p:spPr>
          <a:xfrm>
            <a:off x="8773245" y="1500456"/>
            <a:ext cx="370618" cy="356858"/>
          </a:xfrm>
          <a:custGeom>
            <a:avLst/>
            <a:gdLst/>
            <a:ahLst/>
            <a:cxnLst/>
            <a:rect l="l" t="t" r="r" b="b"/>
            <a:pathLst>
              <a:path w="2882" h="2775" extrusionOk="0">
                <a:moveTo>
                  <a:pt x="1" y="0"/>
                </a:moveTo>
                <a:lnTo>
                  <a:pt x="1" y="2774"/>
                </a:lnTo>
                <a:lnTo>
                  <a:pt x="2882" y="2774"/>
                </a:lnTo>
                <a:lnTo>
                  <a:pt x="2882"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4"/>
          <p:cNvSpPr/>
          <p:nvPr/>
        </p:nvSpPr>
        <p:spPr>
          <a:xfrm>
            <a:off x="8039723" y="3268778"/>
            <a:ext cx="1104138" cy="355443"/>
          </a:xfrm>
          <a:custGeom>
            <a:avLst/>
            <a:gdLst/>
            <a:ahLst/>
            <a:cxnLst/>
            <a:rect l="l" t="t" r="r" b="b"/>
            <a:pathLst>
              <a:path w="8586" h="2764" extrusionOk="0">
                <a:moveTo>
                  <a:pt x="1" y="1"/>
                </a:moveTo>
                <a:lnTo>
                  <a:pt x="1" y="2763"/>
                </a:lnTo>
                <a:lnTo>
                  <a:pt x="8585" y="2763"/>
                </a:lnTo>
                <a:lnTo>
                  <a:pt x="85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7555951" y="3858262"/>
            <a:ext cx="1587922" cy="355315"/>
          </a:xfrm>
          <a:custGeom>
            <a:avLst/>
            <a:gdLst/>
            <a:ahLst/>
            <a:cxnLst/>
            <a:rect l="l" t="t" r="r" b="b"/>
            <a:pathLst>
              <a:path w="12348" h="2763" extrusionOk="0">
                <a:moveTo>
                  <a:pt x="0" y="1"/>
                </a:moveTo>
                <a:lnTo>
                  <a:pt x="0" y="2763"/>
                </a:lnTo>
                <a:lnTo>
                  <a:pt x="12347" y="2763"/>
                </a:lnTo>
                <a:lnTo>
                  <a:pt x="12347"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0" y="4446202"/>
            <a:ext cx="1183740" cy="356858"/>
          </a:xfrm>
          <a:custGeom>
            <a:avLst/>
            <a:gdLst/>
            <a:ahLst/>
            <a:cxnLst/>
            <a:rect l="l" t="t" r="r" b="b"/>
            <a:pathLst>
              <a:path w="9205" h="2775" extrusionOk="0">
                <a:moveTo>
                  <a:pt x="1" y="1"/>
                </a:moveTo>
                <a:lnTo>
                  <a:pt x="1" y="2775"/>
                </a:lnTo>
                <a:lnTo>
                  <a:pt x="9204" y="2775"/>
                </a:lnTo>
                <a:lnTo>
                  <a:pt x="9204"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0" y="3858262"/>
            <a:ext cx="1970757" cy="355315"/>
          </a:xfrm>
          <a:custGeom>
            <a:avLst/>
            <a:gdLst/>
            <a:ahLst/>
            <a:cxnLst/>
            <a:rect l="l" t="t" r="r" b="b"/>
            <a:pathLst>
              <a:path w="15325" h="2763" extrusionOk="0">
                <a:moveTo>
                  <a:pt x="1" y="1"/>
                </a:moveTo>
                <a:lnTo>
                  <a:pt x="1" y="2763"/>
                </a:lnTo>
                <a:lnTo>
                  <a:pt x="15324" y="2763"/>
                </a:lnTo>
                <a:lnTo>
                  <a:pt x="1532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4"/>
          <p:cNvSpPr/>
          <p:nvPr/>
        </p:nvSpPr>
        <p:spPr>
          <a:xfrm>
            <a:off x="2325759" y="3858262"/>
            <a:ext cx="866747" cy="355315"/>
          </a:xfrm>
          <a:custGeom>
            <a:avLst/>
            <a:gdLst/>
            <a:ahLst/>
            <a:cxnLst/>
            <a:rect l="l" t="t" r="r" b="b"/>
            <a:pathLst>
              <a:path w="6740" h="2763" extrusionOk="0">
                <a:moveTo>
                  <a:pt x="1" y="1"/>
                </a:moveTo>
                <a:lnTo>
                  <a:pt x="1" y="2763"/>
                </a:lnTo>
                <a:lnTo>
                  <a:pt x="6739" y="2763"/>
                </a:lnTo>
                <a:lnTo>
                  <a:pt x="6739"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4"/>
          <p:cNvSpPr/>
          <p:nvPr/>
        </p:nvSpPr>
        <p:spPr>
          <a:xfrm>
            <a:off x="0" y="2679300"/>
            <a:ext cx="1485912" cy="355450"/>
          </a:xfrm>
          <a:custGeom>
            <a:avLst/>
            <a:gdLst/>
            <a:ahLst/>
            <a:cxnLst/>
            <a:rect l="l" t="t" r="r" b="b"/>
            <a:pathLst>
              <a:path w="15325" h="2764" extrusionOk="0">
                <a:moveTo>
                  <a:pt x="1" y="1"/>
                </a:moveTo>
                <a:lnTo>
                  <a:pt x="1" y="2763"/>
                </a:lnTo>
                <a:lnTo>
                  <a:pt x="15324" y="2763"/>
                </a:lnTo>
                <a:lnTo>
                  <a:pt x="15324" y="1"/>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4"/>
          <p:cNvSpPr/>
          <p:nvPr/>
        </p:nvSpPr>
        <p:spPr>
          <a:xfrm>
            <a:off x="896262" y="3268778"/>
            <a:ext cx="370618" cy="355443"/>
          </a:xfrm>
          <a:custGeom>
            <a:avLst/>
            <a:gdLst/>
            <a:ahLst/>
            <a:cxnLst/>
            <a:rect l="l" t="t" r="r" b="b"/>
            <a:pathLst>
              <a:path w="2882" h="2764" extrusionOk="0">
                <a:moveTo>
                  <a:pt x="0" y="1"/>
                </a:moveTo>
                <a:lnTo>
                  <a:pt x="0" y="2763"/>
                </a:lnTo>
                <a:lnTo>
                  <a:pt x="2881" y="2763"/>
                </a:lnTo>
                <a:lnTo>
                  <a:pt x="288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359324" y="912525"/>
            <a:ext cx="1228595" cy="355301"/>
          </a:xfrm>
          <a:custGeom>
            <a:avLst/>
            <a:gdLst/>
            <a:ahLst/>
            <a:cxnLst/>
            <a:rect l="l" t="t" r="r" b="b"/>
            <a:pathLst>
              <a:path w="12348" h="2763" extrusionOk="0">
                <a:moveTo>
                  <a:pt x="1" y="0"/>
                </a:moveTo>
                <a:lnTo>
                  <a:pt x="1" y="2762"/>
                </a:lnTo>
                <a:lnTo>
                  <a:pt x="12348" y="2762"/>
                </a:lnTo>
                <a:lnTo>
                  <a:pt x="12348"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5395565" y="323033"/>
            <a:ext cx="2171240" cy="355315"/>
          </a:xfrm>
          <a:custGeom>
            <a:avLst/>
            <a:gdLst/>
            <a:ahLst/>
            <a:cxnLst/>
            <a:rect l="l" t="t" r="r" b="b"/>
            <a:pathLst>
              <a:path w="16884" h="2763" extrusionOk="0">
                <a:moveTo>
                  <a:pt x="1" y="0"/>
                </a:moveTo>
                <a:lnTo>
                  <a:pt x="1" y="2762"/>
                </a:lnTo>
                <a:lnTo>
                  <a:pt x="16884" y="2762"/>
                </a:lnTo>
                <a:lnTo>
                  <a:pt x="16884"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4"/>
          <p:cNvSpPr/>
          <p:nvPr/>
        </p:nvSpPr>
        <p:spPr>
          <a:xfrm>
            <a:off x="5729396" y="3858262"/>
            <a:ext cx="1600139" cy="355315"/>
          </a:xfrm>
          <a:custGeom>
            <a:avLst/>
            <a:gdLst/>
            <a:ahLst/>
            <a:cxnLst/>
            <a:rect l="l" t="t" r="r" b="b"/>
            <a:pathLst>
              <a:path w="12443" h="2763" extrusionOk="0">
                <a:moveTo>
                  <a:pt x="0" y="1"/>
                </a:moveTo>
                <a:lnTo>
                  <a:pt x="0" y="2763"/>
                </a:lnTo>
                <a:lnTo>
                  <a:pt x="12442" y="2763"/>
                </a:lnTo>
                <a:lnTo>
                  <a:pt x="12442"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4"/>
          <p:cNvSpPr/>
          <p:nvPr/>
        </p:nvSpPr>
        <p:spPr>
          <a:xfrm>
            <a:off x="1577072" y="4446200"/>
            <a:ext cx="3118770" cy="356851"/>
          </a:xfrm>
          <a:custGeom>
            <a:avLst/>
            <a:gdLst/>
            <a:ahLst/>
            <a:cxnLst/>
            <a:rect l="l" t="t" r="r" b="b"/>
            <a:pathLst>
              <a:path w="16884" h="2775" extrusionOk="0">
                <a:moveTo>
                  <a:pt x="0" y="1"/>
                </a:moveTo>
                <a:lnTo>
                  <a:pt x="0" y="2775"/>
                </a:lnTo>
                <a:lnTo>
                  <a:pt x="16883" y="2775"/>
                </a:lnTo>
                <a:lnTo>
                  <a:pt x="16883"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7" name="Google Shape;87;p4"/>
          <p:cNvSpPr txBox="1">
            <a:spLocks noGrp="1"/>
          </p:cNvSpPr>
          <p:nvPr>
            <p:ph type="title" idx="2" hasCustomPrompt="1"/>
          </p:nvPr>
        </p:nvSpPr>
        <p:spPr>
          <a:xfrm>
            <a:off x="454800" y="2150850"/>
            <a:ext cx="8425200" cy="489600"/>
          </a:xfrm>
          <a:prstGeom prst="rect">
            <a:avLst/>
          </a:prstGeom>
        </p:spPr>
        <p:txBody>
          <a:bodyPr spcFirstLastPara="1" wrap="square" lIns="91425" tIns="0" rIns="91425" bIns="0" anchor="b" anchorCtr="0">
            <a:noAutofit/>
          </a:bodyPr>
          <a:lstStyle>
            <a:lvl1pPr lvl="0" algn="ctr" rtl="0">
              <a:spcBef>
                <a:spcPts val="0"/>
              </a:spcBef>
              <a:spcAft>
                <a:spcPts val="0"/>
              </a:spcAft>
              <a:buClr>
                <a:schemeClr val="dk2"/>
              </a:buClr>
              <a:buSzPts val="8000"/>
              <a:buNone/>
              <a:defRPr sz="8000">
                <a:solidFill>
                  <a:schemeClr val="dk2"/>
                </a:solidFill>
              </a:defRPr>
            </a:lvl1pPr>
            <a:lvl2pPr lvl="1" algn="ctr" rtl="0">
              <a:spcBef>
                <a:spcPts val="0"/>
              </a:spcBef>
              <a:spcAft>
                <a:spcPts val="0"/>
              </a:spcAft>
              <a:buSzPts val="12500"/>
              <a:buFont typeface="Overpass Mono"/>
              <a:buNone/>
              <a:defRPr sz="12500" b="1">
                <a:latin typeface="Overpass Mono"/>
                <a:ea typeface="Overpass Mono"/>
                <a:cs typeface="Overpass Mono"/>
                <a:sym typeface="Overpass Mono"/>
              </a:defRPr>
            </a:lvl2pPr>
            <a:lvl3pPr lvl="2" algn="ctr" rtl="0">
              <a:spcBef>
                <a:spcPts val="0"/>
              </a:spcBef>
              <a:spcAft>
                <a:spcPts val="0"/>
              </a:spcAft>
              <a:buSzPts val="12500"/>
              <a:buFont typeface="Overpass Mono"/>
              <a:buNone/>
              <a:defRPr sz="12500" b="1">
                <a:latin typeface="Overpass Mono"/>
                <a:ea typeface="Overpass Mono"/>
                <a:cs typeface="Overpass Mono"/>
                <a:sym typeface="Overpass Mono"/>
              </a:defRPr>
            </a:lvl3pPr>
            <a:lvl4pPr lvl="3" algn="ctr" rtl="0">
              <a:spcBef>
                <a:spcPts val="0"/>
              </a:spcBef>
              <a:spcAft>
                <a:spcPts val="0"/>
              </a:spcAft>
              <a:buSzPts val="12500"/>
              <a:buFont typeface="Overpass Mono"/>
              <a:buNone/>
              <a:defRPr sz="12500" b="1">
                <a:latin typeface="Overpass Mono"/>
                <a:ea typeface="Overpass Mono"/>
                <a:cs typeface="Overpass Mono"/>
                <a:sym typeface="Overpass Mono"/>
              </a:defRPr>
            </a:lvl4pPr>
            <a:lvl5pPr lvl="4" algn="ctr" rtl="0">
              <a:spcBef>
                <a:spcPts val="0"/>
              </a:spcBef>
              <a:spcAft>
                <a:spcPts val="0"/>
              </a:spcAft>
              <a:buSzPts val="12500"/>
              <a:buFont typeface="Overpass Mono"/>
              <a:buNone/>
              <a:defRPr sz="12500" b="1">
                <a:latin typeface="Overpass Mono"/>
                <a:ea typeface="Overpass Mono"/>
                <a:cs typeface="Overpass Mono"/>
                <a:sym typeface="Overpass Mono"/>
              </a:defRPr>
            </a:lvl5pPr>
            <a:lvl6pPr lvl="5" algn="ctr" rtl="0">
              <a:spcBef>
                <a:spcPts val="0"/>
              </a:spcBef>
              <a:spcAft>
                <a:spcPts val="0"/>
              </a:spcAft>
              <a:buSzPts val="12500"/>
              <a:buFont typeface="Overpass Mono"/>
              <a:buNone/>
              <a:defRPr sz="12500" b="1">
                <a:latin typeface="Overpass Mono"/>
                <a:ea typeface="Overpass Mono"/>
                <a:cs typeface="Overpass Mono"/>
                <a:sym typeface="Overpass Mono"/>
              </a:defRPr>
            </a:lvl6pPr>
            <a:lvl7pPr lvl="6" algn="ctr" rtl="0">
              <a:spcBef>
                <a:spcPts val="0"/>
              </a:spcBef>
              <a:spcAft>
                <a:spcPts val="0"/>
              </a:spcAft>
              <a:buSzPts val="12500"/>
              <a:buFont typeface="Overpass Mono"/>
              <a:buNone/>
              <a:defRPr sz="12500" b="1">
                <a:latin typeface="Overpass Mono"/>
                <a:ea typeface="Overpass Mono"/>
                <a:cs typeface="Overpass Mono"/>
                <a:sym typeface="Overpass Mono"/>
              </a:defRPr>
            </a:lvl7pPr>
            <a:lvl8pPr lvl="7" algn="ctr" rtl="0">
              <a:spcBef>
                <a:spcPts val="0"/>
              </a:spcBef>
              <a:spcAft>
                <a:spcPts val="0"/>
              </a:spcAft>
              <a:buSzPts val="12500"/>
              <a:buFont typeface="Overpass Mono"/>
              <a:buNone/>
              <a:defRPr sz="12500" b="1">
                <a:latin typeface="Overpass Mono"/>
                <a:ea typeface="Overpass Mono"/>
                <a:cs typeface="Overpass Mono"/>
                <a:sym typeface="Overpass Mono"/>
              </a:defRPr>
            </a:lvl8pPr>
            <a:lvl9pPr lvl="8" algn="ctr" rtl="0">
              <a:spcBef>
                <a:spcPts val="0"/>
              </a:spcBef>
              <a:spcAft>
                <a:spcPts val="0"/>
              </a:spcAft>
              <a:buSzPts val="12500"/>
              <a:buFont typeface="Overpass Mono"/>
              <a:buNone/>
              <a:defRPr sz="12500" b="1">
                <a:latin typeface="Overpass Mono"/>
                <a:ea typeface="Overpass Mono"/>
                <a:cs typeface="Overpass Mono"/>
                <a:sym typeface="Overpass Mono"/>
              </a:defRPr>
            </a:lvl9pPr>
          </a:lstStyle>
          <a:p>
            <a:r>
              <a:t>xx%</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sp>
        <p:nvSpPr>
          <p:cNvPr id="100" name="Google Shape;100;p7"/>
          <p:cNvSpPr txBox="1">
            <a:spLocks noGrp="1"/>
          </p:cNvSpPr>
          <p:nvPr>
            <p:ph type="title"/>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1"/>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91"/>
        <p:cNvGrpSpPr/>
        <p:nvPr/>
      </p:nvGrpSpPr>
      <p:grpSpPr>
        <a:xfrm>
          <a:off x="0" y="0"/>
          <a:ext cx="0" cy="0"/>
          <a:chOff x="0" y="0"/>
          <a:chExt cx="0" cy="0"/>
        </a:xfrm>
      </p:grpSpPr>
      <p:sp>
        <p:nvSpPr>
          <p:cNvPr id="192" name="Google Shape;192;p15"/>
          <p:cNvSpPr/>
          <p:nvPr/>
        </p:nvSpPr>
        <p:spPr>
          <a:xfrm>
            <a:off x="0" y="1584850"/>
            <a:ext cx="4361919"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5"/>
          <p:cNvSpPr/>
          <p:nvPr/>
        </p:nvSpPr>
        <p:spPr>
          <a:xfrm>
            <a:off x="6076300" y="1584850"/>
            <a:ext cx="1243658" cy="241393"/>
          </a:xfrm>
          <a:custGeom>
            <a:avLst/>
            <a:gdLst/>
            <a:ahLst/>
            <a:cxnLst/>
            <a:rect l="l" t="t" r="r" b="b"/>
            <a:pathLst>
              <a:path w="19503" h="5847" extrusionOk="0">
                <a:moveTo>
                  <a:pt x="0" y="1"/>
                </a:moveTo>
                <a:lnTo>
                  <a:pt x="0" y="5847"/>
                </a:lnTo>
                <a:lnTo>
                  <a:pt x="19503" y="5847"/>
                </a:lnTo>
                <a:lnTo>
                  <a:pt x="1950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5"/>
          <p:cNvSpPr/>
          <p:nvPr/>
        </p:nvSpPr>
        <p:spPr>
          <a:xfrm>
            <a:off x="2172024" y="3002644"/>
            <a:ext cx="1243656" cy="240911"/>
          </a:xfrm>
          <a:custGeom>
            <a:avLst/>
            <a:gdLst/>
            <a:ahLst/>
            <a:cxnLst/>
            <a:rect l="l" t="t" r="r" b="b"/>
            <a:pathLst>
              <a:path w="30184" h="5847" extrusionOk="0">
                <a:moveTo>
                  <a:pt x="1" y="0"/>
                </a:moveTo>
                <a:lnTo>
                  <a:pt x="1" y="5846"/>
                </a:lnTo>
                <a:lnTo>
                  <a:pt x="30183" y="5846"/>
                </a:lnTo>
                <a:lnTo>
                  <a:pt x="3018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5"/>
          <p:cNvSpPr/>
          <p:nvPr/>
        </p:nvSpPr>
        <p:spPr>
          <a:xfrm>
            <a:off x="4667250" y="3002650"/>
            <a:ext cx="4476882" cy="240896"/>
          </a:xfrm>
          <a:custGeom>
            <a:avLst/>
            <a:gdLst/>
            <a:ahLst/>
            <a:cxnLst/>
            <a:rect l="l" t="t" r="r" b="b"/>
            <a:pathLst>
              <a:path w="106491" h="5847" extrusionOk="0">
                <a:moveTo>
                  <a:pt x="1" y="0"/>
                </a:moveTo>
                <a:lnTo>
                  <a:pt x="1" y="5846"/>
                </a:lnTo>
                <a:lnTo>
                  <a:pt x="106490" y="5846"/>
                </a:lnTo>
                <a:lnTo>
                  <a:pt x="1064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5"/>
          <p:cNvSpPr/>
          <p:nvPr/>
        </p:nvSpPr>
        <p:spPr>
          <a:xfrm>
            <a:off x="4552950" y="1584850"/>
            <a:ext cx="134246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5"/>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198" name="Google Shape;198;p15"/>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199" name="Google Shape;199;p15"/>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0" name="Google Shape;200;p15"/>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1" name="Google Shape;201;p15"/>
          <p:cNvSpPr txBox="1">
            <a:spLocks noGrp="1"/>
          </p:cNvSpPr>
          <p:nvPr>
            <p:ph type="ctrTitle" idx="4"/>
          </p:nvPr>
        </p:nvSpPr>
        <p:spPr>
          <a:xfrm flipH="1">
            <a:off x="2189796" y="3103412"/>
            <a:ext cx="21639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200"/>
            </a:lvl1pPr>
            <a:lvl2pPr lvl="1" algn="ctr" rtl="0">
              <a:spcBef>
                <a:spcPts val="0"/>
              </a:spcBef>
              <a:spcAft>
                <a:spcPts val="0"/>
              </a:spcAft>
              <a:buClr>
                <a:srgbClr val="434343"/>
              </a:buClr>
              <a:buSzPts val="1800"/>
              <a:buNone/>
              <a:defRPr sz="1800">
                <a:solidFill>
                  <a:srgbClr val="434343"/>
                </a:solidFill>
              </a:defRPr>
            </a:lvl2pPr>
            <a:lvl3pPr lvl="2" algn="ctr" rtl="0">
              <a:spcBef>
                <a:spcPts val="0"/>
              </a:spcBef>
              <a:spcAft>
                <a:spcPts val="0"/>
              </a:spcAft>
              <a:buClr>
                <a:srgbClr val="434343"/>
              </a:buClr>
              <a:buSzPts val="1800"/>
              <a:buNone/>
              <a:defRPr sz="1800">
                <a:solidFill>
                  <a:srgbClr val="434343"/>
                </a:solidFill>
              </a:defRPr>
            </a:lvl3pPr>
            <a:lvl4pPr lvl="3" algn="ctr" rtl="0">
              <a:spcBef>
                <a:spcPts val="0"/>
              </a:spcBef>
              <a:spcAft>
                <a:spcPts val="0"/>
              </a:spcAft>
              <a:buClr>
                <a:srgbClr val="434343"/>
              </a:buClr>
              <a:buSzPts val="1800"/>
              <a:buNone/>
              <a:defRPr sz="1800">
                <a:solidFill>
                  <a:srgbClr val="434343"/>
                </a:solidFill>
              </a:defRPr>
            </a:lvl4pPr>
            <a:lvl5pPr lvl="4" algn="ctr" rtl="0">
              <a:spcBef>
                <a:spcPts val="0"/>
              </a:spcBef>
              <a:spcAft>
                <a:spcPts val="0"/>
              </a:spcAft>
              <a:buClr>
                <a:srgbClr val="434343"/>
              </a:buClr>
              <a:buSzPts val="1800"/>
              <a:buNone/>
              <a:defRPr sz="1800">
                <a:solidFill>
                  <a:srgbClr val="434343"/>
                </a:solidFill>
              </a:defRPr>
            </a:lvl5pPr>
            <a:lvl6pPr lvl="5" algn="ctr" rtl="0">
              <a:spcBef>
                <a:spcPts val="0"/>
              </a:spcBef>
              <a:spcAft>
                <a:spcPts val="0"/>
              </a:spcAft>
              <a:buClr>
                <a:srgbClr val="434343"/>
              </a:buClr>
              <a:buSzPts val="1800"/>
              <a:buNone/>
              <a:defRPr sz="1800">
                <a:solidFill>
                  <a:srgbClr val="434343"/>
                </a:solidFill>
              </a:defRPr>
            </a:lvl6pPr>
            <a:lvl7pPr lvl="6" algn="ctr" rtl="0">
              <a:spcBef>
                <a:spcPts val="0"/>
              </a:spcBef>
              <a:spcAft>
                <a:spcPts val="0"/>
              </a:spcAft>
              <a:buClr>
                <a:srgbClr val="434343"/>
              </a:buClr>
              <a:buSzPts val="1800"/>
              <a:buNone/>
              <a:defRPr sz="1800">
                <a:solidFill>
                  <a:srgbClr val="434343"/>
                </a:solidFill>
              </a:defRPr>
            </a:lvl7pPr>
            <a:lvl8pPr lvl="7" algn="ctr" rtl="0">
              <a:spcBef>
                <a:spcPts val="0"/>
              </a:spcBef>
              <a:spcAft>
                <a:spcPts val="0"/>
              </a:spcAft>
              <a:buClr>
                <a:srgbClr val="434343"/>
              </a:buClr>
              <a:buSzPts val="1800"/>
              <a:buNone/>
              <a:defRPr sz="1800">
                <a:solidFill>
                  <a:srgbClr val="434343"/>
                </a:solidFill>
              </a:defRPr>
            </a:lvl8pPr>
            <a:lvl9pPr lvl="8" algn="ctr" rtl="0">
              <a:spcBef>
                <a:spcPts val="0"/>
              </a:spcBef>
              <a:spcAft>
                <a:spcPts val="0"/>
              </a:spcAft>
              <a:buClr>
                <a:srgbClr val="434343"/>
              </a:buClr>
              <a:buSzPts val="1800"/>
              <a:buNone/>
              <a:defRPr sz="1800">
                <a:solidFill>
                  <a:srgbClr val="434343"/>
                </a:solidFill>
              </a:defRPr>
            </a:lvl9pPr>
          </a:lstStyle>
          <a:p>
            <a:endParaRPr/>
          </a:p>
        </p:txBody>
      </p:sp>
      <p:sp>
        <p:nvSpPr>
          <p:cNvPr id="202" name="Google Shape;202;p15"/>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03" name="Google Shape;203;p15"/>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lvl1pPr lvl="0" rtl="0">
              <a:spcBef>
                <a:spcPts val="0"/>
              </a:spcBef>
              <a:spcAft>
                <a:spcPts val="0"/>
              </a:spcAft>
              <a:buSzPts val="3500"/>
              <a:buNone/>
              <a:defRPr sz="3500"/>
            </a:lvl1pPr>
            <a:lvl2pPr lvl="1" algn="ctr" rtl="0">
              <a:spcBef>
                <a:spcPts val="0"/>
              </a:spcBef>
              <a:spcAft>
                <a:spcPts val="0"/>
              </a:spcAft>
              <a:buClr>
                <a:srgbClr val="434343"/>
              </a:buClr>
              <a:buSzPts val="3500"/>
              <a:buNone/>
              <a:defRPr sz="3500" b="1">
                <a:solidFill>
                  <a:srgbClr val="434343"/>
                </a:solidFill>
              </a:defRPr>
            </a:lvl2pPr>
            <a:lvl3pPr lvl="2" algn="ctr" rtl="0">
              <a:spcBef>
                <a:spcPts val="0"/>
              </a:spcBef>
              <a:spcAft>
                <a:spcPts val="0"/>
              </a:spcAft>
              <a:buClr>
                <a:srgbClr val="434343"/>
              </a:buClr>
              <a:buSzPts val="3500"/>
              <a:buNone/>
              <a:defRPr sz="3500" b="1">
                <a:solidFill>
                  <a:srgbClr val="434343"/>
                </a:solidFill>
              </a:defRPr>
            </a:lvl3pPr>
            <a:lvl4pPr lvl="3" algn="ctr" rtl="0">
              <a:spcBef>
                <a:spcPts val="0"/>
              </a:spcBef>
              <a:spcAft>
                <a:spcPts val="0"/>
              </a:spcAft>
              <a:buClr>
                <a:srgbClr val="434343"/>
              </a:buClr>
              <a:buSzPts val="3500"/>
              <a:buNone/>
              <a:defRPr sz="3500" b="1">
                <a:solidFill>
                  <a:srgbClr val="434343"/>
                </a:solidFill>
              </a:defRPr>
            </a:lvl4pPr>
            <a:lvl5pPr lvl="4" algn="ctr" rtl="0">
              <a:spcBef>
                <a:spcPts val="0"/>
              </a:spcBef>
              <a:spcAft>
                <a:spcPts val="0"/>
              </a:spcAft>
              <a:buClr>
                <a:srgbClr val="434343"/>
              </a:buClr>
              <a:buSzPts val="3500"/>
              <a:buNone/>
              <a:defRPr sz="3500" b="1">
                <a:solidFill>
                  <a:srgbClr val="434343"/>
                </a:solidFill>
              </a:defRPr>
            </a:lvl5pPr>
            <a:lvl6pPr lvl="5" algn="ctr" rtl="0">
              <a:spcBef>
                <a:spcPts val="0"/>
              </a:spcBef>
              <a:spcAft>
                <a:spcPts val="0"/>
              </a:spcAft>
              <a:buClr>
                <a:srgbClr val="434343"/>
              </a:buClr>
              <a:buSzPts val="3500"/>
              <a:buNone/>
              <a:defRPr sz="3500" b="1">
                <a:solidFill>
                  <a:srgbClr val="434343"/>
                </a:solidFill>
              </a:defRPr>
            </a:lvl6pPr>
            <a:lvl7pPr lvl="6" algn="ctr" rtl="0">
              <a:spcBef>
                <a:spcPts val="0"/>
              </a:spcBef>
              <a:spcAft>
                <a:spcPts val="0"/>
              </a:spcAft>
              <a:buClr>
                <a:srgbClr val="434343"/>
              </a:buClr>
              <a:buSzPts val="3500"/>
              <a:buNone/>
              <a:defRPr sz="3500" b="1">
                <a:solidFill>
                  <a:srgbClr val="434343"/>
                </a:solidFill>
              </a:defRPr>
            </a:lvl7pPr>
            <a:lvl8pPr lvl="7" algn="ctr" rtl="0">
              <a:spcBef>
                <a:spcPts val="0"/>
              </a:spcBef>
              <a:spcAft>
                <a:spcPts val="0"/>
              </a:spcAft>
              <a:buClr>
                <a:srgbClr val="434343"/>
              </a:buClr>
              <a:buSzPts val="3500"/>
              <a:buNone/>
              <a:defRPr sz="3500" b="1">
                <a:solidFill>
                  <a:srgbClr val="434343"/>
                </a:solidFill>
              </a:defRPr>
            </a:lvl8pPr>
            <a:lvl9pPr lvl="8" algn="ctr" rtl="0">
              <a:spcBef>
                <a:spcPts val="0"/>
              </a:spcBef>
              <a:spcAft>
                <a:spcPts val="0"/>
              </a:spcAft>
              <a:buClr>
                <a:srgbClr val="434343"/>
              </a:buClr>
              <a:buSzPts val="3500"/>
              <a:buNone/>
              <a:defRPr sz="3500" b="1">
                <a:solidFill>
                  <a:srgbClr val="434343"/>
                </a:solidFill>
              </a:defRPr>
            </a:lvl9pPr>
          </a:lstStyle>
          <a:p>
            <a:endParaRPr/>
          </a:p>
        </p:txBody>
      </p:sp>
      <p:sp>
        <p:nvSpPr>
          <p:cNvPr id="204" name="Google Shape;204;p15"/>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lvl1pPr lvl="0"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ct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
        <p:nvSpPr>
          <p:cNvPr id="205" name="Google Shape;205;p15"/>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lvl1pPr lvl="0" algn="r" rtl="0">
              <a:spcBef>
                <a:spcPts val="0"/>
              </a:spcBef>
              <a:spcAft>
                <a:spcPts val="0"/>
              </a:spcAft>
              <a:buSzPts val="3500"/>
              <a:buNone/>
              <a:defRPr sz="3500"/>
            </a:lvl1pPr>
            <a:lvl2pPr lvl="1" algn="r" rtl="0">
              <a:spcBef>
                <a:spcPts val="0"/>
              </a:spcBef>
              <a:spcAft>
                <a:spcPts val="0"/>
              </a:spcAft>
              <a:buClr>
                <a:srgbClr val="434343"/>
              </a:buClr>
              <a:buSzPts val="3500"/>
              <a:buNone/>
              <a:defRPr sz="3500" b="1">
                <a:solidFill>
                  <a:srgbClr val="434343"/>
                </a:solidFill>
              </a:defRPr>
            </a:lvl2pPr>
            <a:lvl3pPr lvl="2" algn="r" rtl="0">
              <a:spcBef>
                <a:spcPts val="0"/>
              </a:spcBef>
              <a:spcAft>
                <a:spcPts val="0"/>
              </a:spcAft>
              <a:buClr>
                <a:srgbClr val="434343"/>
              </a:buClr>
              <a:buSzPts val="3500"/>
              <a:buNone/>
              <a:defRPr sz="3500" b="1">
                <a:solidFill>
                  <a:srgbClr val="434343"/>
                </a:solidFill>
              </a:defRPr>
            </a:lvl3pPr>
            <a:lvl4pPr lvl="3" algn="r" rtl="0">
              <a:spcBef>
                <a:spcPts val="0"/>
              </a:spcBef>
              <a:spcAft>
                <a:spcPts val="0"/>
              </a:spcAft>
              <a:buClr>
                <a:srgbClr val="434343"/>
              </a:buClr>
              <a:buSzPts val="3500"/>
              <a:buNone/>
              <a:defRPr sz="3500" b="1">
                <a:solidFill>
                  <a:srgbClr val="434343"/>
                </a:solidFill>
              </a:defRPr>
            </a:lvl4pPr>
            <a:lvl5pPr lvl="4" algn="r" rtl="0">
              <a:spcBef>
                <a:spcPts val="0"/>
              </a:spcBef>
              <a:spcAft>
                <a:spcPts val="0"/>
              </a:spcAft>
              <a:buClr>
                <a:srgbClr val="434343"/>
              </a:buClr>
              <a:buSzPts val="3500"/>
              <a:buNone/>
              <a:defRPr sz="3500" b="1">
                <a:solidFill>
                  <a:srgbClr val="434343"/>
                </a:solidFill>
              </a:defRPr>
            </a:lvl5pPr>
            <a:lvl6pPr lvl="5" algn="r" rtl="0">
              <a:spcBef>
                <a:spcPts val="0"/>
              </a:spcBef>
              <a:spcAft>
                <a:spcPts val="0"/>
              </a:spcAft>
              <a:buClr>
                <a:srgbClr val="434343"/>
              </a:buClr>
              <a:buSzPts val="3500"/>
              <a:buNone/>
              <a:defRPr sz="3500" b="1">
                <a:solidFill>
                  <a:srgbClr val="434343"/>
                </a:solidFill>
              </a:defRPr>
            </a:lvl6pPr>
            <a:lvl7pPr lvl="6" algn="r" rtl="0">
              <a:spcBef>
                <a:spcPts val="0"/>
              </a:spcBef>
              <a:spcAft>
                <a:spcPts val="0"/>
              </a:spcAft>
              <a:buClr>
                <a:srgbClr val="434343"/>
              </a:buClr>
              <a:buSzPts val="3500"/>
              <a:buNone/>
              <a:defRPr sz="3500" b="1">
                <a:solidFill>
                  <a:srgbClr val="434343"/>
                </a:solidFill>
              </a:defRPr>
            </a:lvl7pPr>
            <a:lvl8pPr lvl="7" algn="r" rtl="0">
              <a:spcBef>
                <a:spcPts val="0"/>
              </a:spcBef>
              <a:spcAft>
                <a:spcPts val="0"/>
              </a:spcAft>
              <a:buClr>
                <a:srgbClr val="434343"/>
              </a:buClr>
              <a:buSzPts val="3500"/>
              <a:buNone/>
              <a:defRPr sz="3500" b="1">
                <a:solidFill>
                  <a:srgbClr val="434343"/>
                </a:solidFill>
              </a:defRPr>
            </a:lvl8pPr>
            <a:lvl9pPr lvl="8" algn="r" rtl="0">
              <a:spcBef>
                <a:spcPts val="0"/>
              </a:spcBef>
              <a:spcAft>
                <a:spcPts val="0"/>
              </a:spcAft>
              <a:buClr>
                <a:srgbClr val="434343"/>
              </a:buClr>
              <a:buSzPts val="3500"/>
              <a:buNone/>
              <a:defRPr sz="3500" b="1">
                <a:solidFill>
                  <a:srgbClr val="434343"/>
                </a:solidFill>
              </a:defRPr>
            </a:lvl9pPr>
          </a:lstStyle>
          <a:p>
            <a:endParaRPr/>
          </a:p>
        </p:txBody>
      </p:sp>
      <p:sp>
        <p:nvSpPr>
          <p:cNvPr id="206" name="Google Shape;206;p15"/>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lvl1pPr lvl="0"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1pPr>
            <a:lvl2pPr lvl="1"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2pPr>
            <a:lvl3pPr lvl="2"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3pPr>
            <a:lvl4pPr lvl="3"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4pPr>
            <a:lvl5pPr lvl="4"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5pPr>
            <a:lvl6pPr lvl="5"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6pPr>
            <a:lvl7pPr lvl="6"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7pPr>
            <a:lvl8pPr lvl="7"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8pPr>
            <a:lvl9pPr lvl="8" algn="r" rtl="0">
              <a:lnSpc>
                <a:spcPct val="100000"/>
              </a:lnSpc>
              <a:spcBef>
                <a:spcPts val="0"/>
              </a:spcBef>
              <a:spcAft>
                <a:spcPts val="0"/>
              </a:spcAft>
              <a:buSzPts val="2200"/>
              <a:buFont typeface="Overpass Mono"/>
              <a:buNone/>
              <a:defRPr sz="2200" b="1">
                <a:latin typeface="Overpass Mono"/>
                <a:ea typeface="Overpass Mono"/>
                <a:cs typeface="Overpass Mono"/>
                <a:sym typeface="Overpass Mono"/>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 Four Columns">
  <p:cSld name="CUSTOM_6">
    <p:spTree>
      <p:nvGrpSpPr>
        <p:cNvPr id="1" name="Shape 207"/>
        <p:cNvGrpSpPr/>
        <p:nvPr/>
      </p:nvGrpSpPr>
      <p:grpSpPr>
        <a:xfrm>
          <a:off x="0" y="0"/>
          <a:ext cx="0" cy="0"/>
          <a:chOff x="0" y="0"/>
          <a:chExt cx="0" cy="0"/>
        </a:xfrm>
      </p:grpSpPr>
      <p:sp>
        <p:nvSpPr>
          <p:cNvPr id="208" name="Google Shape;208;p16"/>
          <p:cNvSpPr txBox="1">
            <a:spLocks noGrp="1"/>
          </p:cNvSpPr>
          <p:nvPr>
            <p:ph type="ctrTitle"/>
          </p:nvPr>
        </p:nvSpPr>
        <p:spPr>
          <a:xfrm flipH="1">
            <a:off x="2266008" y="1775350"/>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09" name="Google Shape;209;p16"/>
          <p:cNvSpPr txBox="1">
            <a:spLocks noGrp="1"/>
          </p:cNvSpPr>
          <p:nvPr>
            <p:ph type="ctrTitle" idx="2"/>
          </p:nvPr>
        </p:nvSpPr>
        <p:spPr>
          <a:xfrm flipH="1">
            <a:off x="4714188" y="1775427"/>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0" name="Google Shape;210;p16"/>
          <p:cNvSpPr txBox="1">
            <a:spLocks noGrp="1"/>
          </p:cNvSpPr>
          <p:nvPr>
            <p:ph type="subTitle" idx="1"/>
          </p:nvPr>
        </p:nvSpPr>
        <p:spPr>
          <a:xfrm flipH="1">
            <a:off x="4714175" y="2208199"/>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1" name="Google Shape;211;p16"/>
          <p:cNvSpPr txBox="1">
            <a:spLocks noGrp="1"/>
          </p:cNvSpPr>
          <p:nvPr>
            <p:ph type="ctrTitle" idx="3"/>
          </p:nvPr>
        </p:nvSpPr>
        <p:spPr>
          <a:xfrm flipH="1">
            <a:off x="2266001" y="3155675"/>
            <a:ext cx="2163900" cy="356700"/>
          </a:xfrm>
          <a:prstGeom prst="rect">
            <a:avLst/>
          </a:prstGeom>
        </p:spPr>
        <p:txBody>
          <a:bodyPr spcFirstLastPara="1" wrap="square" lIns="91425" tIns="0" rIns="91425" bIns="0" anchor="b" anchorCtr="0">
            <a:noAutofit/>
          </a:bodyPr>
          <a:lstStyle>
            <a:lvl1pPr lvl="0"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2" name="Google Shape;212;p16"/>
          <p:cNvSpPr txBox="1">
            <a:spLocks noGrp="1"/>
          </p:cNvSpPr>
          <p:nvPr>
            <p:ph type="subTitle" idx="4"/>
          </p:nvPr>
        </p:nvSpPr>
        <p:spPr>
          <a:xfrm flipH="1">
            <a:off x="2266000" y="3585925"/>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3" name="Google Shape;213;p16"/>
          <p:cNvSpPr txBox="1">
            <a:spLocks noGrp="1"/>
          </p:cNvSpPr>
          <p:nvPr>
            <p:ph type="ctrTitle" idx="5"/>
          </p:nvPr>
        </p:nvSpPr>
        <p:spPr>
          <a:xfrm flipH="1">
            <a:off x="4714200" y="3155754"/>
            <a:ext cx="2163900" cy="356700"/>
          </a:xfrm>
          <a:prstGeom prst="rect">
            <a:avLst/>
          </a:prstGeom>
        </p:spPr>
        <p:txBody>
          <a:bodyPr spcFirstLastPara="1" wrap="square" lIns="91425" tIns="0" rIns="91425" bIns="0" anchor="b" anchorCtr="0">
            <a:noAutofit/>
          </a:bodyPr>
          <a:lstStyle>
            <a:lvl1pPr lvl="0" algn="r" rtl="0">
              <a:spcBef>
                <a:spcPts val="0"/>
              </a:spcBef>
              <a:spcAft>
                <a:spcPts val="0"/>
              </a:spcAft>
              <a:buSzPts val="2400"/>
              <a:buNone/>
              <a:defRPr sz="2200"/>
            </a:lvl1pPr>
            <a:lvl2pPr lvl="1" algn="ctr" rtl="0">
              <a:spcBef>
                <a:spcPts val="0"/>
              </a:spcBef>
              <a:spcAft>
                <a:spcPts val="0"/>
              </a:spcAft>
              <a:buClr>
                <a:schemeClr val="lt1"/>
              </a:buClr>
              <a:buSzPts val="1800"/>
              <a:buNone/>
              <a:defRPr sz="1800">
                <a:solidFill>
                  <a:schemeClr val="lt1"/>
                </a:solidFill>
              </a:defRPr>
            </a:lvl2pPr>
            <a:lvl3pPr lvl="2" algn="ctr" rtl="0">
              <a:spcBef>
                <a:spcPts val="0"/>
              </a:spcBef>
              <a:spcAft>
                <a:spcPts val="0"/>
              </a:spcAft>
              <a:buClr>
                <a:schemeClr val="lt1"/>
              </a:buClr>
              <a:buSzPts val="1800"/>
              <a:buNone/>
              <a:defRPr sz="1800">
                <a:solidFill>
                  <a:schemeClr val="lt1"/>
                </a:solidFill>
              </a:defRPr>
            </a:lvl3pPr>
            <a:lvl4pPr lvl="3" algn="ctr" rtl="0">
              <a:spcBef>
                <a:spcPts val="0"/>
              </a:spcBef>
              <a:spcAft>
                <a:spcPts val="0"/>
              </a:spcAft>
              <a:buClr>
                <a:schemeClr val="lt1"/>
              </a:buClr>
              <a:buSzPts val="1800"/>
              <a:buNone/>
              <a:defRPr sz="1800">
                <a:solidFill>
                  <a:schemeClr val="lt1"/>
                </a:solidFill>
              </a:defRPr>
            </a:lvl4pPr>
            <a:lvl5pPr lvl="4" algn="ctr" rtl="0">
              <a:spcBef>
                <a:spcPts val="0"/>
              </a:spcBef>
              <a:spcAft>
                <a:spcPts val="0"/>
              </a:spcAft>
              <a:buClr>
                <a:schemeClr val="lt1"/>
              </a:buClr>
              <a:buSzPts val="1800"/>
              <a:buNone/>
              <a:defRPr sz="1800">
                <a:solidFill>
                  <a:schemeClr val="lt1"/>
                </a:solidFill>
              </a:defRPr>
            </a:lvl5pPr>
            <a:lvl6pPr lvl="5" algn="ctr" rtl="0">
              <a:spcBef>
                <a:spcPts val="0"/>
              </a:spcBef>
              <a:spcAft>
                <a:spcPts val="0"/>
              </a:spcAft>
              <a:buClr>
                <a:schemeClr val="lt1"/>
              </a:buClr>
              <a:buSzPts val="1800"/>
              <a:buNone/>
              <a:defRPr sz="1800">
                <a:solidFill>
                  <a:schemeClr val="lt1"/>
                </a:solidFill>
              </a:defRPr>
            </a:lvl6pPr>
            <a:lvl7pPr lvl="6" algn="ctr" rtl="0">
              <a:spcBef>
                <a:spcPts val="0"/>
              </a:spcBef>
              <a:spcAft>
                <a:spcPts val="0"/>
              </a:spcAft>
              <a:buClr>
                <a:schemeClr val="lt1"/>
              </a:buClr>
              <a:buSzPts val="1800"/>
              <a:buNone/>
              <a:defRPr sz="1800">
                <a:solidFill>
                  <a:schemeClr val="lt1"/>
                </a:solidFill>
              </a:defRPr>
            </a:lvl7pPr>
            <a:lvl8pPr lvl="7" algn="ctr" rtl="0">
              <a:spcBef>
                <a:spcPts val="0"/>
              </a:spcBef>
              <a:spcAft>
                <a:spcPts val="0"/>
              </a:spcAft>
              <a:buClr>
                <a:schemeClr val="lt1"/>
              </a:buClr>
              <a:buSzPts val="1800"/>
              <a:buNone/>
              <a:defRPr sz="1800">
                <a:solidFill>
                  <a:schemeClr val="lt1"/>
                </a:solidFill>
              </a:defRPr>
            </a:lvl8pPr>
            <a:lvl9pPr lvl="8" algn="ctr" rtl="0">
              <a:spcBef>
                <a:spcPts val="0"/>
              </a:spcBef>
              <a:spcAft>
                <a:spcPts val="0"/>
              </a:spcAft>
              <a:buClr>
                <a:schemeClr val="lt1"/>
              </a:buClr>
              <a:buSzPts val="1800"/>
              <a:buNone/>
              <a:defRPr sz="1800">
                <a:solidFill>
                  <a:schemeClr val="lt1"/>
                </a:solidFill>
              </a:defRPr>
            </a:lvl9pPr>
          </a:lstStyle>
          <a:p>
            <a:endParaRPr/>
          </a:p>
        </p:txBody>
      </p:sp>
      <p:sp>
        <p:nvSpPr>
          <p:cNvPr id="214" name="Google Shape;214;p16"/>
          <p:cNvSpPr txBox="1">
            <a:spLocks noGrp="1"/>
          </p:cNvSpPr>
          <p:nvPr>
            <p:ph type="subTitle" idx="6"/>
          </p:nvPr>
        </p:nvSpPr>
        <p:spPr>
          <a:xfrm flipH="1">
            <a:off x="4714175" y="3585925"/>
            <a:ext cx="2163900" cy="413100"/>
          </a:xfrm>
          <a:prstGeom prst="rect">
            <a:avLst/>
          </a:prstGeom>
        </p:spPr>
        <p:txBody>
          <a:bodyPr spcFirstLastPara="1" wrap="square" lIns="91425" tIns="0" rIns="91425" bIns="91425" anchor="t" anchorCtr="0">
            <a:noAutofit/>
          </a:bodyPr>
          <a:lstStyle>
            <a:lvl1pPr lvl="0" algn="r"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
        <p:nvSpPr>
          <p:cNvPr id="215" name="Google Shape;215;p16"/>
          <p:cNvSpPr txBox="1">
            <a:spLocks noGrp="1"/>
          </p:cNvSpPr>
          <p:nvPr>
            <p:ph type="title" idx="7"/>
          </p:nvPr>
        </p:nvSpPr>
        <p:spPr>
          <a:xfrm>
            <a:off x="1278050" y="3432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solidFill>
                  <a:schemeClr val="dk2"/>
                </a:solidFill>
              </a:defRPr>
            </a:lvl2pPr>
            <a:lvl3pPr lvl="2" algn="ctr" rtl="0">
              <a:spcBef>
                <a:spcPts val="0"/>
              </a:spcBef>
              <a:spcAft>
                <a:spcPts val="0"/>
              </a:spcAft>
              <a:buNone/>
              <a:defRPr sz="3000">
                <a:solidFill>
                  <a:schemeClr val="dk2"/>
                </a:solidFill>
              </a:defRPr>
            </a:lvl3pPr>
            <a:lvl4pPr lvl="3" algn="ctr" rtl="0">
              <a:spcBef>
                <a:spcPts val="0"/>
              </a:spcBef>
              <a:spcAft>
                <a:spcPts val="0"/>
              </a:spcAft>
              <a:buNone/>
              <a:defRPr sz="3000">
                <a:solidFill>
                  <a:schemeClr val="dk2"/>
                </a:solidFill>
              </a:defRPr>
            </a:lvl4pPr>
            <a:lvl5pPr lvl="4" algn="ctr" rtl="0">
              <a:spcBef>
                <a:spcPts val="0"/>
              </a:spcBef>
              <a:spcAft>
                <a:spcPts val="0"/>
              </a:spcAft>
              <a:buNone/>
              <a:defRPr sz="3000">
                <a:solidFill>
                  <a:schemeClr val="dk2"/>
                </a:solidFill>
              </a:defRPr>
            </a:lvl5pPr>
            <a:lvl6pPr lvl="5" algn="ctr" rtl="0">
              <a:spcBef>
                <a:spcPts val="0"/>
              </a:spcBef>
              <a:spcAft>
                <a:spcPts val="0"/>
              </a:spcAft>
              <a:buNone/>
              <a:defRPr sz="3000">
                <a:solidFill>
                  <a:schemeClr val="dk2"/>
                </a:solidFill>
              </a:defRPr>
            </a:lvl6pPr>
            <a:lvl7pPr lvl="6" algn="ctr" rtl="0">
              <a:spcBef>
                <a:spcPts val="0"/>
              </a:spcBef>
              <a:spcAft>
                <a:spcPts val="0"/>
              </a:spcAft>
              <a:buNone/>
              <a:defRPr sz="3000">
                <a:solidFill>
                  <a:schemeClr val="dk2"/>
                </a:solidFill>
              </a:defRPr>
            </a:lvl7pPr>
            <a:lvl8pPr lvl="7" algn="ctr" rtl="0">
              <a:spcBef>
                <a:spcPts val="0"/>
              </a:spcBef>
              <a:spcAft>
                <a:spcPts val="0"/>
              </a:spcAft>
              <a:buNone/>
              <a:defRPr sz="3000">
                <a:solidFill>
                  <a:schemeClr val="dk2"/>
                </a:solidFill>
              </a:defRPr>
            </a:lvl8pPr>
            <a:lvl9pPr lvl="8" algn="ctr" rtl="0">
              <a:spcBef>
                <a:spcPts val="0"/>
              </a:spcBef>
              <a:spcAft>
                <a:spcPts val="0"/>
              </a:spcAft>
              <a:buNone/>
              <a:defRPr sz="3000">
                <a:solidFill>
                  <a:schemeClr val="dk2"/>
                </a:solidFill>
              </a:defRPr>
            </a:lvl9pPr>
          </a:lstStyle>
          <a:p>
            <a:endParaRPr/>
          </a:p>
        </p:txBody>
      </p:sp>
      <p:sp>
        <p:nvSpPr>
          <p:cNvPr id="216" name="Google Shape;216;p16"/>
          <p:cNvSpPr txBox="1">
            <a:spLocks noGrp="1"/>
          </p:cNvSpPr>
          <p:nvPr>
            <p:ph type="subTitle" idx="8"/>
          </p:nvPr>
        </p:nvSpPr>
        <p:spPr>
          <a:xfrm flipH="1">
            <a:off x="2266008" y="2208197"/>
            <a:ext cx="2163900" cy="413100"/>
          </a:xfrm>
          <a:prstGeom prst="rect">
            <a:avLst/>
          </a:prstGeom>
        </p:spPr>
        <p:txBody>
          <a:bodyPr spcFirstLastPara="1" wrap="square" lIns="91425" tIns="0"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sz="1200"/>
            </a:lvl2pPr>
            <a:lvl3pPr lvl="2" algn="ctr" rtl="0">
              <a:lnSpc>
                <a:spcPct val="100000"/>
              </a:lnSpc>
              <a:spcBef>
                <a:spcPts val="0"/>
              </a:spcBef>
              <a:spcAft>
                <a:spcPts val="0"/>
              </a:spcAft>
              <a:buSzPts val="1200"/>
              <a:buNone/>
              <a:defRPr sz="1200"/>
            </a:lvl3pPr>
            <a:lvl4pPr lvl="3" algn="ctr" rtl="0">
              <a:lnSpc>
                <a:spcPct val="100000"/>
              </a:lnSpc>
              <a:spcBef>
                <a:spcPts val="0"/>
              </a:spcBef>
              <a:spcAft>
                <a:spcPts val="0"/>
              </a:spcAft>
              <a:buSzPts val="1200"/>
              <a:buNone/>
              <a:defRPr sz="1200"/>
            </a:lvl4pPr>
            <a:lvl5pPr lvl="4" algn="ctr" rtl="0">
              <a:lnSpc>
                <a:spcPct val="100000"/>
              </a:lnSpc>
              <a:spcBef>
                <a:spcPts val="0"/>
              </a:spcBef>
              <a:spcAft>
                <a:spcPts val="0"/>
              </a:spcAft>
              <a:buSzPts val="1200"/>
              <a:buNone/>
              <a:defRPr sz="1200"/>
            </a:lvl5pPr>
            <a:lvl6pPr lvl="5" algn="ctr" rtl="0">
              <a:lnSpc>
                <a:spcPct val="100000"/>
              </a:lnSpc>
              <a:spcBef>
                <a:spcPts val="0"/>
              </a:spcBef>
              <a:spcAft>
                <a:spcPts val="0"/>
              </a:spcAft>
              <a:buSzPts val="1200"/>
              <a:buNone/>
              <a:defRPr sz="1200"/>
            </a:lvl6pPr>
            <a:lvl7pPr lvl="6" algn="ctr" rtl="0">
              <a:lnSpc>
                <a:spcPct val="100000"/>
              </a:lnSpc>
              <a:spcBef>
                <a:spcPts val="0"/>
              </a:spcBef>
              <a:spcAft>
                <a:spcPts val="0"/>
              </a:spcAft>
              <a:buSzPts val="1200"/>
              <a:buNone/>
              <a:defRPr sz="1200"/>
            </a:lvl7pPr>
            <a:lvl8pPr lvl="7" algn="ctr" rtl="0">
              <a:lnSpc>
                <a:spcPct val="100000"/>
              </a:lnSpc>
              <a:spcBef>
                <a:spcPts val="0"/>
              </a:spcBef>
              <a:spcAft>
                <a:spcPts val="0"/>
              </a:spcAft>
              <a:buSzPts val="1200"/>
              <a:buNone/>
              <a:defRPr sz="1200"/>
            </a:lvl8pPr>
            <a:lvl9pPr lvl="8" algn="ctr" rtl="0">
              <a:lnSpc>
                <a:spcPct val="100000"/>
              </a:lnSpc>
              <a:spcBef>
                <a:spcPts val="0"/>
              </a:spcBef>
              <a:spcAft>
                <a:spcPts val="0"/>
              </a:spcAft>
              <a:buSzPts val="1200"/>
              <a:buNone/>
              <a:defRPr sz="12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Six Columns">
  <p:cSld name="CUSTOM_11">
    <p:spTree>
      <p:nvGrpSpPr>
        <p:cNvPr id="1" name="Shape 287"/>
        <p:cNvGrpSpPr/>
        <p:nvPr/>
      </p:nvGrpSpPr>
      <p:grpSpPr>
        <a:xfrm>
          <a:off x="0" y="0"/>
          <a:ext cx="0" cy="0"/>
          <a:chOff x="0" y="0"/>
          <a:chExt cx="0" cy="0"/>
        </a:xfrm>
      </p:grpSpPr>
      <p:sp>
        <p:nvSpPr>
          <p:cNvPr id="288" name="Google Shape;288;p22"/>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9" name="Google Shape;289;p22"/>
          <p:cNvSpPr txBox="1">
            <a:spLocks noGrp="1"/>
          </p:cNvSpPr>
          <p:nvPr>
            <p:ph type="title"/>
          </p:nvPr>
        </p:nvSpPr>
        <p:spPr>
          <a:xfrm>
            <a:off x="6385849"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0" name="Google Shape;290;p22"/>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1" name="Google Shape;291;p22"/>
          <p:cNvSpPr txBox="1">
            <a:spLocks noGrp="1"/>
          </p:cNvSpPr>
          <p:nvPr>
            <p:ph type="title" idx="3"/>
          </p:nvPr>
        </p:nvSpPr>
        <p:spPr>
          <a:xfrm>
            <a:off x="804350" y="17533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2" name="Google Shape;292;p22"/>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22"/>
          <p:cNvSpPr txBox="1">
            <a:spLocks noGrp="1"/>
          </p:cNvSpPr>
          <p:nvPr>
            <p:ph type="title" idx="5"/>
          </p:nvPr>
        </p:nvSpPr>
        <p:spPr>
          <a:xfrm>
            <a:off x="3593246" y="17533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4" name="Google Shape;294;p22"/>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5" name="Google Shape;295;p22"/>
          <p:cNvSpPr txBox="1">
            <a:spLocks noGrp="1"/>
          </p:cNvSpPr>
          <p:nvPr>
            <p:ph type="title" idx="7"/>
          </p:nvPr>
        </p:nvSpPr>
        <p:spPr>
          <a:xfrm>
            <a:off x="6385824"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SzPts val="2200"/>
              <a:buNone/>
              <a:defRPr sz="2200"/>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6" name="Google Shape;296;p22"/>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7" name="Google Shape;297;p22"/>
          <p:cNvSpPr txBox="1">
            <a:spLocks noGrp="1"/>
          </p:cNvSpPr>
          <p:nvPr>
            <p:ph type="title" idx="9"/>
          </p:nvPr>
        </p:nvSpPr>
        <p:spPr>
          <a:xfrm>
            <a:off x="804325" y="3296625"/>
            <a:ext cx="1957500" cy="529800"/>
          </a:xfrm>
          <a:prstGeom prst="rect">
            <a:avLst/>
          </a:prstGeom>
          <a:solidFill>
            <a:schemeClr val="lt2"/>
          </a:solidFill>
        </p:spPr>
        <p:txBody>
          <a:bodyPr spcFirstLastPara="1" wrap="square" lIns="91425" tIns="91425" rIns="91425" bIns="91425" anchor="b" anchorCtr="0">
            <a:noAutofit/>
          </a:bodyPr>
          <a:lstStyle>
            <a:lvl1pPr lvl="0" algn="ctr" rtl="0">
              <a:spcBef>
                <a:spcPts val="0"/>
              </a:spcBef>
              <a:spcAft>
                <a:spcPts val="0"/>
              </a:spcAft>
              <a:buClr>
                <a:schemeClr val="lt1"/>
              </a:buClr>
              <a:buSzPts val="2200"/>
              <a:buNone/>
              <a:defRPr sz="2200">
                <a:solidFill>
                  <a:schemeClr val="lt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298" name="Google Shape;298;p22"/>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9" name="Google Shape;299;p22"/>
          <p:cNvSpPr txBox="1">
            <a:spLocks noGrp="1"/>
          </p:cNvSpPr>
          <p:nvPr>
            <p:ph type="title" idx="14"/>
          </p:nvPr>
        </p:nvSpPr>
        <p:spPr>
          <a:xfrm>
            <a:off x="3593246" y="3296625"/>
            <a:ext cx="1957500" cy="529800"/>
          </a:xfrm>
          <a:prstGeom prst="rect">
            <a:avLst/>
          </a:prstGeom>
          <a:solidFill>
            <a:schemeClr val="dk2"/>
          </a:solidFill>
        </p:spPr>
        <p:txBody>
          <a:bodyPr spcFirstLastPara="1" wrap="square" lIns="91425" tIns="91425" rIns="91425" bIns="91425" anchor="b" anchorCtr="0">
            <a:noAutofit/>
          </a:bodyPr>
          <a:lstStyle>
            <a:lvl1pPr lvl="0" algn="ctr" rtl="0">
              <a:spcBef>
                <a:spcPts val="0"/>
              </a:spcBef>
              <a:spcAft>
                <a:spcPts val="0"/>
              </a:spcAft>
              <a:buClr>
                <a:schemeClr val="dk1"/>
              </a:buClr>
              <a:buSzPts val="2200"/>
              <a:buNone/>
              <a:defRPr sz="2200">
                <a:solidFill>
                  <a:schemeClr val="dk1"/>
                </a:solidFill>
              </a:defRPr>
            </a:lvl1pPr>
            <a:lvl2pPr lvl="1"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2pPr>
            <a:lvl3pPr lvl="2"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3pPr>
            <a:lvl4pPr lvl="3"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4pPr>
            <a:lvl5pPr lvl="4"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5pPr>
            <a:lvl6pPr lvl="5"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6pPr>
            <a:lvl7pPr lvl="6"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7pPr>
            <a:lvl8pPr lvl="7"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8pPr>
            <a:lvl9pPr lvl="8" algn="ctr" rtl="0">
              <a:spcBef>
                <a:spcPts val="0"/>
              </a:spcBef>
              <a:spcAft>
                <a:spcPts val="0"/>
              </a:spcAft>
              <a:buClr>
                <a:schemeClr val="lt1"/>
              </a:buClr>
              <a:buSzPts val="2200"/>
              <a:buFont typeface="Barlow Condensed ExtraBold"/>
              <a:buNone/>
              <a:defRPr sz="2200">
                <a:solidFill>
                  <a:schemeClr val="lt1"/>
                </a:solidFill>
                <a:latin typeface="Barlow Condensed ExtraBold"/>
                <a:ea typeface="Barlow Condensed ExtraBold"/>
                <a:cs typeface="Barlow Condensed ExtraBold"/>
                <a:sym typeface="Barlow Condensed ExtraBold"/>
              </a:defRPr>
            </a:lvl9pPr>
          </a:lstStyle>
          <a:p>
            <a:endParaRPr/>
          </a:p>
        </p:txBody>
      </p:sp>
      <p:sp>
        <p:nvSpPr>
          <p:cNvPr id="300" name="Google Shape;300;p22"/>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3000">
                <a:solidFill>
                  <a:schemeClr val="dk2"/>
                </a:solidFill>
              </a:defRPr>
            </a:lvl1pPr>
            <a:lvl2pPr lvl="1" algn="ctr" rtl="0">
              <a:spcBef>
                <a:spcPts val="0"/>
              </a:spcBef>
              <a:spcAft>
                <a:spcPts val="0"/>
              </a:spcAft>
              <a:buNone/>
              <a:defRPr sz="3000"/>
            </a:lvl2pPr>
            <a:lvl3pPr lvl="2" algn="ctr" rtl="0">
              <a:spcBef>
                <a:spcPts val="0"/>
              </a:spcBef>
              <a:spcAft>
                <a:spcPts val="0"/>
              </a:spcAft>
              <a:buNone/>
              <a:defRPr sz="3000"/>
            </a:lvl3pPr>
            <a:lvl4pPr lvl="3" algn="ctr" rtl="0">
              <a:spcBef>
                <a:spcPts val="0"/>
              </a:spcBef>
              <a:spcAft>
                <a:spcPts val="0"/>
              </a:spcAft>
              <a:buNone/>
              <a:defRPr sz="3000"/>
            </a:lvl4pPr>
            <a:lvl5pPr lvl="4" algn="ctr" rtl="0">
              <a:spcBef>
                <a:spcPts val="0"/>
              </a:spcBef>
              <a:spcAft>
                <a:spcPts val="0"/>
              </a:spcAft>
              <a:buNone/>
              <a:defRPr sz="3000"/>
            </a:lvl5pPr>
            <a:lvl6pPr lvl="5" algn="ctr" rtl="0">
              <a:spcBef>
                <a:spcPts val="0"/>
              </a:spcBef>
              <a:spcAft>
                <a:spcPts val="0"/>
              </a:spcAft>
              <a:buNone/>
              <a:defRPr sz="3000"/>
            </a:lvl6pPr>
            <a:lvl7pPr lvl="6" algn="ctr" rtl="0">
              <a:spcBef>
                <a:spcPts val="0"/>
              </a:spcBef>
              <a:spcAft>
                <a:spcPts val="0"/>
              </a:spcAft>
              <a:buNone/>
              <a:defRPr sz="3000"/>
            </a:lvl7pPr>
            <a:lvl8pPr lvl="7" algn="ctr" rtl="0">
              <a:spcBef>
                <a:spcPts val="0"/>
              </a:spcBef>
              <a:spcAft>
                <a:spcPts val="0"/>
              </a:spcAft>
              <a:buNone/>
              <a:defRPr sz="3000"/>
            </a:lvl8pPr>
            <a:lvl9pPr lvl="8" algn="ctr" rtl="0">
              <a:spcBef>
                <a:spcPts val="0"/>
              </a:spcBef>
              <a:spcAft>
                <a:spcPts val="0"/>
              </a:spcAft>
              <a:buNone/>
              <a:defRPr sz="3000"/>
            </a:lvl9pPr>
          </a:lstStyle>
          <a:p>
            <a:endParaRPr/>
          </a:p>
        </p:txBody>
      </p:sp>
      <p:sp>
        <p:nvSpPr>
          <p:cNvPr id="301" name="Google Shape;301;p22"/>
          <p:cNvSpPr/>
          <p:nvPr/>
        </p:nvSpPr>
        <p:spPr>
          <a:xfrm flipH="1">
            <a:off x="-40" y="1952289"/>
            <a:ext cx="7790203" cy="131872"/>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2"/>
          <p:cNvSpPr/>
          <p:nvPr/>
        </p:nvSpPr>
        <p:spPr>
          <a:xfrm flipH="1">
            <a:off x="933395" y="3495600"/>
            <a:ext cx="8210589" cy="131851"/>
          </a:xfrm>
          <a:custGeom>
            <a:avLst/>
            <a:gdLst/>
            <a:ahLst/>
            <a:cxnLst/>
            <a:rect l="l" t="t" r="r" b="b"/>
            <a:pathLst>
              <a:path w="42303" h="4121" extrusionOk="0">
                <a:moveTo>
                  <a:pt x="0" y="1"/>
                </a:moveTo>
                <a:lnTo>
                  <a:pt x="0" y="4120"/>
                </a:lnTo>
                <a:lnTo>
                  <a:pt x="42303" y="4120"/>
                </a:lnTo>
                <a:lnTo>
                  <a:pt x="42303"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88"/>
        <p:cNvGrpSpPr/>
        <p:nvPr/>
      </p:nvGrpSpPr>
      <p:grpSpPr>
        <a:xfrm>
          <a:off x="0" y="0"/>
          <a:ext cx="0" cy="0"/>
          <a:chOff x="0" y="0"/>
          <a:chExt cx="0" cy="0"/>
        </a:xfrm>
      </p:grpSpPr>
      <p:sp>
        <p:nvSpPr>
          <p:cNvPr id="89" name="Google Shape;89;p5"/>
          <p:cNvSpPr/>
          <p:nvPr/>
        </p:nvSpPr>
        <p:spPr>
          <a:xfrm>
            <a:off x="0" y="1515825"/>
            <a:ext cx="2943127"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txBox="1">
            <a:spLocks noGrp="1"/>
          </p:cNvSpPr>
          <p:nvPr>
            <p:ph type="body" idx="1"/>
          </p:nvPr>
        </p:nvSpPr>
        <p:spPr>
          <a:xfrm>
            <a:off x="609499" y="1973025"/>
            <a:ext cx="3512700" cy="21309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Font typeface="Raleway SemiBold"/>
              <a:buChar char="●"/>
              <a:defRPr sz="1600"/>
            </a:lvl1pPr>
            <a:lvl2pPr marL="914400" lvl="1" indent="-330200" rtl="0">
              <a:spcBef>
                <a:spcPts val="0"/>
              </a:spcBef>
              <a:spcAft>
                <a:spcPts val="0"/>
              </a:spcAft>
              <a:buSzPts val="1600"/>
              <a:buFont typeface="Nunito Light"/>
              <a:buChar char="○"/>
              <a:defRPr sz="1600"/>
            </a:lvl2pPr>
            <a:lvl3pPr marL="1371600" lvl="2" indent="-330200" rtl="0">
              <a:spcBef>
                <a:spcPts val="1600"/>
              </a:spcBef>
              <a:spcAft>
                <a:spcPts val="0"/>
              </a:spcAft>
              <a:buSzPts val="1600"/>
              <a:buFont typeface="Nunito Light"/>
              <a:buChar char="■"/>
              <a:defRPr sz="1600"/>
            </a:lvl3pPr>
            <a:lvl4pPr marL="1828800" lvl="3" indent="-330200" rtl="0">
              <a:spcBef>
                <a:spcPts val="1600"/>
              </a:spcBef>
              <a:spcAft>
                <a:spcPts val="0"/>
              </a:spcAft>
              <a:buSzPts val="1600"/>
              <a:buFont typeface="Nunito Light"/>
              <a:buChar char="●"/>
              <a:defRPr sz="1600"/>
            </a:lvl4pPr>
            <a:lvl5pPr marL="2286000" lvl="4" indent="-330200" rtl="0">
              <a:spcBef>
                <a:spcPts val="1600"/>
              </a:spcBef>
              <a:spcAft>
                <a:spcPts val="0"/>
              </a:spcAft>
              <a:buSzPts val="1600"/>
              <a:buFont typeface="Nunito Light"/>
              <a:buChar char="○"/>
              <a:defRPr sz="1600"/>
            </a:lvl5pPr>
            <a:lvl6pPr marL="2743200" lvl="5" indent="-330200" rtl="0">
              <a:spcBef>
                <a:spcPts val="1600"/>
              </a:spcBef>
              <a:spcAft>
                <a:spcPts val="0"/>
              </a:spcAft>
              <a:buSzPts val="1600"/>
              <a:buFont typeface="Nunito Light"/>
              <a:buChar char="■"/>
              <a:defRPr sz="1600"/>
            </a:lvl6pPr>
            <a:lvl7pPr marL="3200400" lvl="6" indent="-330200" rtl="0">
              <a:spcBef>
                <a:spcPts val="1600"/>
              </a:spcBef>
              <a:spcAft>
                <a:spcPts val="0"/>
              </a:spcAft>
              <a:buSzPts val="1600"/>
              <a:buFont typeface="Nunito Light"/>
              <a:buChar char="●"/>
              <a:defRPr sz="1600"/>
            </a:lvl7pPr>
            <a:lvl8pPr marL="3657600" lvl="7" indent="-330200" rtl="0">
              <a:spcBef>
                <a:spcPts val="1600"/>
              </a:spcBef>
              <a:spcAft>
                <a:spcPts val="0"/>
              </a:spcAft>
              <a:buSzPts val="1600"/>
              <a:buFont typeface="Nunito Light"/>
              <a:buChar char="○"/>
              <a:defRPr sz="1600"/>
            </a:lvl8pPr>
            <a:lvl9pPr marL="4114800" lvl="8" indent="-330200" rtl="0">
              <a:spcBef>
                <a:spcPts val="1600"/>
              </a:spcBef>
              <a:spcAft>
                <a:spcPts val="1600"/>
              </a:spcAft>
              <a:buSzPts val="1600"/>
              <a:buFont typeface="Nunito Light"/>
              <a:buChar char="■"/>
              <a:defRPr sz="1600"/>
            </a:lvl9pPr>
          </a:lstStyle>
          <a:p>
            <a:endParaRPr/>
          </a:p>
        </p:txBody>
      </p:sp>
      <p:sp>
        <p:nvSpPr>
          <p:cNvPr id="91" name="Google Shape;91;p5"/>
          <p:cNvSpPr txBox="1">
            <a:spLocks noGrp="1"/>
          </p:cNvSpPr>
          <p:nvPr>
            <p:ph type="title"/>
          </p:nvPr>
        </p:nvSpPr>
        <p:spPr>
          <a:xfrm>
            <a:off x="560825" y="1168325"/>
            <a:ext cx="3561300" cy="669000"/>
          </a:xfrm>
          <a:prstGeom prst="rect">
            <a:avLst/>
          </a:prstGeom>
        </p:spPr>
        <p:txBody>
          <a:bodyPr spcFirstLastPara="1" wrap="square" lIns="91425" tIns="91425" rIns="91425" bIns="91425" anchor="t" anchorCtr="0">
            <a:noAutofit/>
          </a:bodyPr>
          <a:lstStyle>
            <a:lvl1pPr lvl="0" rtl="0">
              <a:spcBef>
                <a:spcPts val="0"/>
              </a:spcBef>
              <a:spcAft>
                <a:spcPts val="0"/>
              </a:spcAft>
              <a:buNone/>
              <a:defRPr sz="3000">
                <a:solidFill>
                  <a:schemeClr val="dk2"/>
                </a:solidFill>
              </a:defRPr>
            </a:lvl1pPr>
            <a:lvl2pPr lvl="1" rtl="0">
              <a:spcBef>
                <a:spcPts val="0"/>
              </a:spcBef>
              <a:spcAft>
                <a:spcPts val="0"/>
              </a:spcAft>
              <a:buNone/>
              <a:defRPr sz="3000"/>
            </a:lvl2pPr>
            <a:lvl3pPr lvl="2" rtl="0">
              <a:spcBef>
                <a:spcPts val="0"/>
              </a:spcBef>
              <a:spcAft>
                <a:spcPts val="0"/>
              </a:spcAft>
              <a:buNone/>
              <a:defRPr sz="3000"/>
            </a:lvl3pPr>
            <a:lvl4pPr lvl="3" rtl="0">
              <a:spcBef>
                <a:spcPts val="0"/>
              </a:spcBef>
              <a:spcAft>
                <a:spcPts val="0"/>
              </a:spcAft>
              <a:buNone/>
              <a:defRPr sz="3000"/>
            </a:lvl4pPr>
            <a:lvl5pPr lvl="4" rtl="0">
              <a:spcBef>
                <a:spcPts val="0"/>
              </a:spcBef>
              <a:spcAft>
                <a:spcPts val="0"/>
              </a:spcAft>
              <a:buNone/>
              <a:defRPr sz="3000"/>
            </a:lvl5pPr>
            <a:lvl6pPr lvl="5" rtl="0">
              <a:spcBef>
                <a:spcPts val="0"/>
              </a:spcBef>
              <a:spcAft>
                <a:spcPts val="0"/>
              </a:spcAft>
              <a:buNone/>
              <a:defRPr sz="3000"/>
            </a:lvl6pPr>
            <a:lvl7pPr lvl="6" rtl="0">
              <a:spcBef>
                <a:spcPts val="0"/>
              </a:spcBef>
              <a:spcAft>
                <a:spcPts val="0"/>
              </a:spcAft>
              <a:buNone/>
              <a:defRPr sz="3000"/>
            </a:lvl7pPr>
            <a:lvl8pPr lvl="7" rtl="0">
              <a:spcBef>
                <a:spcPts val="0"/>
              </a:spcBef>
              <a:spcAft>
                <a:spcPts val="0"/>
              </a:spcAft>
              <a:buNone/>
              <a:defRPr sz="3000"/>
            </a:lvl8pPr>
            <a:lvl9pPr lvl="8" rtl="0">
              <a:spcBef>
                <a:spcPts val="0"/>
              </a:spcBef>
              <a:spcAft>
                <a:spcPts val="0"/>
              </a:spcAft>
              <a:buNone/>
              <a:defRPr sz="3000"/>
            </a:lvl9pPr>
          </a:lstStyle>
          <a:p>
            <a:endParaRPr/>
          </a:p>
        </p:txBody>
      </p:sp>
    </p:spTree>
    <p:extLst>
      <p:ext uri="{BB962C8B-B14F-4D97-AF65-F5344CB8AC3E}">
        <p14:creationId xmlns:p14="http://schemas.microsoft.com/office/powerpoint/2010/main" val="3623460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Overpass Mono"/>
              <a:buNone/>
              <a:defRPr sz="2800" b="1">
                <a:solidFill>
                  <a:schemeClr val="lt1"/>
                </a:solidFill>
                <a:latin typeface="Overpass Mono"/>
                <a:ea typeface="Overpass Mono"/>
                <a:cs typeface="Overpass Mono"/>
                <a:sym typeface="Overpass Mono"/>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Anaheim"/>
              <a:buChar char="●"/>
              <a:defRPr sz="1800">
                <a:solidFill>
                  <a:schemeClr val="lt1"/>
                </a:solidFill>
                <a:latin typeface="Anaheim"/>
                <a:ea typeface="Anaheim"/>
                <a:cs typeface="Anaheim"/>
                <a:sym typeface="Anaheim"/>
              </a:defRPr>
            </a:lvl1pPr>
            <a:lvl2pPr marL="914400" lvl="1"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2pPr>
            <a:lvl3pPr marL="1371600" lvl="2"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3pPr>
            <a:lvl4pPr marL="1828800" lvl="3"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4pPr>
            <a:lvl5pPr marL="2286000" lvl="4"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5pPr>
            <a:lvl6pPr marL="2743200" lvl="5"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6pPr>
            <a:lvl7pPr marL="3200400" lvl="6"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7pPr>
            <a:lvl8pPr marL="3657600" lvl="7" indent="-317500">
              <a:lnSpc>
                <a:spcPct val="115000"/>
              </a:lnSpc>
              <a:spcBef>
                <a:spcPts val="1600"/>
              </a:spcBef>
              <a:spcAft>
                <a:spcPts val="0"/>
              </a:spcAft>
              <a:buClr>
                <a:schemeClr val="lt1"/>
              </a:buClr>
              <a:buSzPts val="1400"/>
              <a:buFont typeface="Anaheim"/>
              <a:buChar char="○"/>
              <a:defRPr>
                <a:solidFill>
                  <a:schemeClr val="lt1"/>
                </a:solidFill>
                <a:latin typeface="Anaheim"/>
                <a:ea typeface="Anaheim"/>
                <a:cs typeface="Anaheim"/>
                <a:sym typeface="Anaheim"/>
              </a:defRPr>
            </a:lvl8pPr>
            <a:lvl9pPr marL="4114800" lvl="8" indent="-317500">
              <a:lnSpc>
                <a:spcPct val="115000"/>
              </a:lnSpc>
              <a:spcBef>
                <a:spcPts val="1600"/>
              </a:spcBef>
              <a:spcAft>
                <a:spcPts val="1600"/>
              </a:spcAft>
              <a:buClr>
                <a:schemeClr val="lt1"/>
              </a:buClr>
              <a:buSzPts val="1400"/>
              <a:buFont typeface="Anaheim"/>
              <a:buChar char="■"/>
              <a:defRPr>
                <a:solidFill>
                  <a:schemeClr val="lt1"/>
                </a:solidFill>
                <a:latin typeface="Anaheim"/>
                <a:ea typeface="Anaheim"/>
                <a:cs typeface="Anaheim"/>
                <a:sym typeface="Anahei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9" r:id="rId5"/>
    <p:sldLayoutId id="2147483661" r:id="rId6"/>
    <p:sldLayoutId id="2147483662" r:id="rId7"/>
    <p:sldLayoutId id="2147483668" r:id="rId8"/>
    <p:sldLayoutId id="2147483673" r:id="rId9"/>
    <p:sldLayoutId id="2147483674"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54">
          <p15:clr>
            <a:srgbClr val="EA4335"/>
          </p15:clr>
        </p15:guide>
        <p15:guide id="2" pos="5306">
          <p15:clr>
            <a:srgbClr val="EA4335"/>
          </p15:clr>
        </p15:guide>
        <p15:guide id="3" orient="horz" pos="340">
          <p15:clr>
            <a:srgbClr val="EA4335"/>
          </p15:clr>
        </p15:guide>
        <p15:guide id="4" orient="horz" pos="2898">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3.xml"/><Relationship Id="rId5" Type="http://schemas.openxmlformats.org/officeDocument/2006/relationships/image" Target="../media/image4.pn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9.gif"/></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8.xml"/><Relationship Id="rId5" Type="http://schemas.openxmlformats.org/officeDocument/2006/relationships/image" Target="../media/image53.jpeg"/><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4.xml"/><Relationship Id="rId1" Type="http://schemas.openxmlformats.org/officeDocument/2006/relationships/slideLayout" Target="../slideLayouts/slideLayout8.xml"/><Relationship Id="rId5" Type="http://schemas.openxmlformats.org/officeDocument/2006/relationships/image" Target="../media/image56.png"/><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5.xml"/><Relationship Id="rId1" Type="http://schemas.openxmlformats.org/officeDocument/2006/relationships/slideLayout" Target="../slideLayouts/slideLayout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6.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27"/>
          <p:cNvSpPr txBox="1">
            <a:spLocks noGrp="1"/>
          </p:cNvSpPr>
          <p:nvPr>
            <p:ph type="ctrTitle"/>
          </p:nvPr>
        </p:nvSpPr>
        <p:spPr>
          <a:xfrm>
            <a:off x="718575" y="1369045"/>
            <a:ext cx="8520600" cy="1910400"/>
          </a:xfrm>
          <a:prstGeom prst="rect">
            <a:avLst/>
          </a:prstGeom>
        </p:spPr>
        <p:txBody>
          <a:bodyPr spcFirstLastPara="1" wrap="square" lIns="91425" tIns="91425" rIns="91425" bIns="0" anchor="b" anchorCtr="0">
            <a:noAutofit/>
          </a:bodyPr>
          <a:lstStyle/>
          <a:p>
            <a:pPr marL="0" lvl="0" indent="0" algn="l" rtl="0">
              <a:spcBef>
                <a:spcPts val="0"/>
              </a:spcBef>
              <a:spcAft>
                <a:spcPts val="0"/>
              </a:spcAft>
              <a:buNone/>
            </a:pPr>
            <a:r>
              <a:rPr lang="en"/>
              <a:t>TENSORFLOW</a:t>
            </a:r>
            <a:endParaRPr/>
          </a:p>
          <a:p>
            <a:pPr marL="0" lvl="0" indent="0" algn="l" rtl="0">
              <a:spcBef>
                <a:spcPts val="0"/>
              </a:spcBef>
              <a:spcAft>
                <a:spcPts val="0"/>
              </a:spcAft>
              <a:buNone/>
            </a:pPr>
            <a:r>
              <a:rPr lang="en"/>
              <a:t>EXTENDED</a:t>
            </a:r>
            <a:endParaRPr/>
          </a:p>
        </p:txBody>
      </p:sp>
      <p:sp>
        <p:nvSpPr>
          <p:cNvPr id="335" name="Google Shape;335;p27"/>
          <p:cNvSpPr txBox="1">
            <a:spLocks noGrp="1"/>
          </p:cNvSpPr>
          <p:nvPr>
            <p:ph type="subTitle" idx="1"/>
          </p:nvPr>
        </p:nvSpPr>
        <p:spPr>
          <a:xfrm>
            <a:off x="769050" y="3396100"/>
            <a:ext cx="8520600" cy="792600"/>
          </a:xfrm>
          <a:prstGeom prst="rect">
            <a:avLst/>
          </a:prstGeom>
        </p:spPr>
        <p:txBody>
          <a:bodyPr spcFirstLastPara="1" wrap="square" lIns="91425" tIns="0" rIns="91425" bIns="91425" anchor="t" anchorCtr="0">
            <a:noAutofit/>
          </a:bodyPr>
          <a:lstStyle/>
          <a:p>
            <a:pPr marL="0" lvl="0" indent="0" algn="l" rtl="0">
              <a:spcBef>
                <a:spcPts val="0"/>
              </a:spcBef>
              <a:spcAft>
                <a:spcPts val="0"/>
              </a:spcAft>
              <a:buNone/>
            </a:pPr>
            <a:r>
              <a:rPr lang="en">
                <a:solidFill>
                  <a:schemeClr val="dk2"/>
                </a:solidFill>
              </a:rPr>
              <a:t>Introduction to Big Data – Group 4 – Machine Learning tool</a:t>
            </a:r>
            <a:endParaRPr sz="21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 descr="Ảnh có chứa biểu đồ&#10;&#10;Mô tả được tạo tự động">
            <a:extLst>
              <a:ext uri="{FF2B5EF4-FFF2-40B4-BE49-F238E27FC236}">
                <a16:creationId xmlns:a16="http://schemas.microsoft.com/office/drawing/2014/main" id="{2EEC9A9D-0481-D7BB-D033-503BA9E23BCD}"/>
              </a:ext>
            </a:extLst>
          </p:cNvPr>
          <p:cNvPicPr>
            <a:picLocks noChangeAspect="1" noChangeArrowheads="1"/>
          </p:cNvPicPr>
          <p:nvPr/>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843" b="76885"/>
          <a:stretch/>
        </p:blipFill>
        <p:spPr bwMode="auto">
          <a:xfrm>
            <a:off x="230414" y="131619"/>
            <a:ext cx="8708016" cy="72043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1;p30">
            <a:extLst>
              <a:ext uri="{FF2B5EF4-FFF2-40B4-BE49-F238E27FC236}">
                <a16:creationId xmlns:a16="http://schemas.microsoft.com/office/drawing/2014/main" id="{441564FD-58B1-16B2-0985-FD68D73F7ADE}"/>
              </a:ext>
            </a:extLst>
          </p:cNvPr>
          <p:cNvSpPr txBox="1">
            <a:spLocks/>
          </p:cNvSpPr>
          <p:nvPr/>
        </p:nvSpPr>
        <p:spPr>
          <a:xfrm>
            <a:off x="205570" y="990601"/>
            <a:ext cx="4366430" cy="402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9pPr>
          </a:lstStyle>
          <a:p>
            <a:pPr marL="285750" indent="-285750" algn="just">
              <a:buFont typeface="Arial" panose="020B0604020202020204" pitchFamily="34" charset="0"/>
              <a:buChar char="•"/>
            </a:pPr>
            <a:r>
              <a:rPr lang="en-US" sz="1500">
                <a:solidFill>
                  <a:schemeClr val="accent3">
                    <a:lumMod val="60000"/>
                    <a:lumOff val="40000"/>
                  </a:schemeClr>
                </a:solidFill>
                <a:latin typeface="Cambria" panose="02040503050406030204" pitchFamily="18" charset="0"/>
                <a:ea typeface="Cambria" panose="02040503050406030204" pitchFamily="18" charset="0"/>
              </a:rPr>
              <a:t>Data Ingestion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lấy</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dữ</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liệu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từ</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các</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nguồn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khác</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nhau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chuyển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đổi</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chúng</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thành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dữ</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liệu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đầu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vào</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đồng</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nhất</a:t>
            </a:r>
            <a:r>
              <a:rPr lang="en-US" sz="1500">
                <a:latin typeface="Cambria" panose="02040503050406030204" pitchFamily="18" charset="0"/>
                <a:ea typeface="Cambria" panose="02040503050406030204" pitchFamily="18" charset="0"/>
              </a:rPr>
              <a:t>…</a:t>
            </a:r>
          </a:p>
          <a:p>
            <a:pPr marL="0" indent="0" algn="just"/>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r>
              <a:rPr lang="en-US" sz="1500">
                <a:solidFill>
                  <a:schemeClr val="accent3">
                    <a:lumMod val="60000"/>
                    <a:lumOff val="40000"/>
                  </a:schemeClr>
                </a:solidFill>
                <a:latin typeface="Cambria" panose="02040503050406030204" pitchFamily="18" charset="0"/>
                <a:ea typeface="Cambria" panose="02040503050406030204" pitchFamily="18" charset="0"/>
              </a:rPr>
              <a:t>TensorFlow Data Validation: </a:t>
            </a:r>
            <a:r>
              <a:rPr lang="en-US" sz="1500" err="1">
                <a:latin typeface="Cambria" panose="02040503050406030204" pitchFamily="18" charset="0"/>
                <a:ea typeface="Cambria" panose="02040503050406030204" pitchFamily="18" charset="0"/>
              </a:rPr>
              <a:t>Kiểm</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tra</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tính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chính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xác</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tính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đầy</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đủ</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của</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dữ</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liệu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phát</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hiện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xử</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lý</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các</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giá</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trị</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thiếu</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ngoại</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lai</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và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đảm</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bảo</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tính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nhất</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quán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của</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dữ</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liệu</a:t>
            </a:r>
            <a:endParaRPr lang="en-US" sz="1500">
              <a:latin typeface="Cambria" panose="02040503050406030204" pitchFamily="18" charset="0"/>
              <a:ea typeface="Cambria" panose="02040503050406030204" pitchFamily="18" charset="0"/>
            </a:endParaRPr>
          </a:p>
          <a:p>
            <a:pPr marL="0" indent="0" algn="just"/>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r>
              <a:rPr lang="vi-VN" sz="1500" err="1">
                <a:solidFill>
                  <a:schemeClr val="accent3">
                    <a:lumMod val="60000"/>
                    <a:lumOff val="40000"/>
                  </a:schemeClr>
                </a:solidFill>
                <a:latin typeface="Cambria" panose="02040503050406030204" pitchFamily="18" charset="0"/>
                <a:ea typeface="Cambria" panose="02040503050406030204" pitchFamily="18" charset="0"/>
              </a:rPr>
              <a:t>TensorFlow</a:t>
            </a:r>
            <a:r>
              <a:rPr lang="vi-VN" sz="1500">
                <a:solidFill>
                  <a:schemeClr val="accent3">
                    <a:lumMod val="60000"/>
                    <a:lumOff val="40000"/>
                  </a:schemeClr>
                </a:solidFill>
                <a:latin typeface="Cambria" panose="02040503050406030204" pitchFamily="18" charset="0"/>
                <a:ea typeface="Cambria" panose="02040503050406030204" pitchFamily="18" charset="0"/>
              </a:rPr>
              <a:t> </a:t>
            </a:r>
            <a:r>
              <a:rPr lang="vi-VN" sz="1500" err="1">
                <a:solidFill>
                  <a:schemeClr val="accent3">
                    <a:lumMod val="60000"/>
                    <a:lumOff val="40000"/>
                  </a:schemeClr>
                </a:solidFill>
                <a:latin typeface="Cambria" panose="02040503050406030204" pitchFamily="18" charset="0"/>
                <a:ea typeface="Cambria" panose="02040503050406030204" pitchFamily="18" charset="0"/>
              </a:rPr>
              <a:t>Transform</a:t>
            </a:r>
            <a:r>
              <a:rPr lang="en-US" sz="1500">
                <a:solidFill>
                  <a:schemeClr val="accent3">
                    <a:lumMod val="60000"/>
                    <a:lumOff val="40000"/>
                  </a:schemeClr>
                </a:solidFill>
                <a:latin typeface="Cambria" panose="02040503050406030204" pitchFamily="18" charset="0"/>
                <a:ea typeface="Cambria" panose="02040503050406030204" pitchFamily="18" charset="0"/>
              </a:rPr>
              <a:t>: </a:t>
            </a:r>
            <a:r>
              <a:rPr lang="vi-VN" sz="1500">
                <a:latin typeface="Cambria" panose="02040503050406030204" pitchFamily="18" charset="0"/>
                <a:ea typeface="Cambria" panose="02040503050406030204" pitchFamily="18" charset="0"/>
              </a:rPr>
              <a:t>Là quá trình chuyển đổi dữ liệu đầu vào thành dữ liệu được chuẩn hóa phù hợp với mô hình học máy. </a:t>
            </a:r>
            <a:endParaRPr lang="en-US" sz="1500">
              <a:latin typeface="Cambria" panose="02040503050406030204" pitchFamily="18" charset="0"/>
              <a:ea typeface="Cambria" panose="02040503050406030204" pitchFamily="18" charset="0"/>
            </a:endParaRPr>
          </a:p>
          <a:p>
            <a:pPr marL="0" indent="0" algn="just"/>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r>
              <a:rPr lang="en-US" sz="1500">
                <a:solidFill>
                  <a:schemeClr val="accent3">
                    <a:lumMod val="60000"/>
                    <a:lumOff val="40000"/>
                  </a:schemeClr>
                </a:solidFill>
                <a:latin typeface="Cambria" panose="02040503050406030204" pitchFamily="18" charset="0"/>
                <a:ea typeface="Cambria" panose="02040503050406030204" pitchFamily="18" charset="0"/>
              </a:rPr>
              <a:t>Estimator or </a:t>
            </a:r>
            <a:r>
              <a:rPr lang="en-US" sz="1500" err="1">
                <a:solidFill>
                  <a:schemeClr val="accent3">
                    <a:lumMod val="60000"/>
                    <a:lumOff val="40000"/>
                  </a:schemeClr>
                </a:solidFill>
                <a:latin typeface="Cambria" panose="02040503050406030204" pitchFamily="18" charset="0"/>
                <a:ea typeface="Cambria" panose="02040503050406030204" pitchFamily="18" charset="0"/>
              </a:rPr>
              <a:t>Keras</a:t>
            </a:r>
            <a:r>
              <a:rPr lang="en-US" sz="1500">
                <a:solidFill>
                  <a:schemeClr val="accent3">
                    <a:lumMod val="60000"/>
                    <a:lumOff val="40000"/>
                  </a:schemeClr>
                </a:solidFill>
                <a:latin typeface="Cambria" panose="02040503050406030204" pitchFamily="18" charset="0"/>
                <a:ea typeface="Cambria" panose="02040503050406030204" pitchFamily="18" charset="0"/>
              </a:rPr>
              <a:t> Model</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Là</a:t>
            </a:r>
            <a:r>
              <a:rPr lang="en-US" sz="1500">
                <a:latin typeface="Cambria" panose="02040503050406030204" pitchFamily="18" charset="0"/>
                <a:ea typeface="Cambria" panose="02040503050406030204" pitchFamily="18" charset="0"/>
              </a:rPr>
              <a:t> 2 </a:t>
            </a:r>
            <a:r>
              <a:rPr lang="en-US" sz="1500" err="1">
                <a:latin typeface="Cambria" panose="02040503050406030204" pitchFamily="18" charset="0"/>
                <a:ea typeface="Cambria" panose="02040503050406030204" pitchFamily="18" charset="0"/>
              </a:rPr>
              <a:t>lựa</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chọn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cho</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thành</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phần</a:t>
            </a:r>
            <a:r>
              <a:rPr lang="en-US" sz="1500">
                <a:latin typeface="Cambria" panose="02040503050406030204" pitchFamily="18" charset="0"/>
                <a:ea typeface="Cambria" panose="02040503050406030204" pitchFamily="18" charset="0"/>
              </a:rPr>
              <a:t> Trainer. </a:t>
            </a:r>
            <a:r>
              <a:rPr lang="en-US" sz="1500" err="1">
                <a:latin typeface="Cambria" panose="02040503050406030204" pitchFamily="18" charset="0"/>
                <a:ea typeface="Cambria" panose="02040503050406030204" pitchFamily="18" charset="0"/>
              </a:rPr>
              <a:t>Đây</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là</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các</a:t>
            </a:r>
            <a:r>
              <a:rPr lang="en-US" sz="1500">
                <a:latin typeface="Cambria" panose="02040503050406030204" pitchFamily="18" charset="0"/>
                <a:ea typeface="Cambria" panose="02040503050406030204" pitchFamily="18" charset="0"/>
              </a:rPr>
              <a:t> framework </a:t>
            </a:r>
            <a:r>
              <a:rPr lang="en-US" sz="1500" err="1">
                <a:latin typeface="Cambria" panose="02040503050406030204" pitchFamily="18" charset="0"/>
                <a:ea typeface="Cambria" panose="02040503050406030204" pitchFamily="18" charset="0"/>
              </a:rPr>
              <a:t>để</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xây</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dựng</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mô</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hình</a:t>
            </a:r>
            <a:r>
              <a:rPr lang="en-US" sz="1500">
                <a:latin typeface="Cambria" panose="02040503050406030204" pitchFamily="18" charset="0"/>
                <a:ea typeface="Cambria" panose="02040503050406030204" pitchFamily="18" charset="0"/>
              </a:rPr>
              <a:t> ML </a:t>
            </a:r>
            <a:r>
              <a:rPr lang="en-US" sz="1500" err="1">
                <a:latin typeface="Cambria" panose="02040503050406030204" pitchFamily="18" charset="0"/>
                <a:ea typeface="Cambria" panose="02040503050406030204" pitchFamily="18" charset="0"/>
              </a:rPr>
              <a:t>trên</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Tensorflow</a:t>
            </a:r>
            <a:r>
              <a:rPr lang="en-US" sz="1500">
                <a:latin typeface="Cambria" panose="02040503050406030204" pitchFamily="18" charset="0"/>
                <a:ea typeface="Cambria" panose="02040503050406030204" pitchFamily="18" charset="0"/>
              </a:rPr>
              <a:t>.</a:t>
            </a:r>
          </a:p>
          <a:p>
            <a:pPr marL="342900" algn="just">
              <a:buFont typeface="Arial" panose="020B0604020202020204" pitchFamily="34" charset="0"/>
              <a:buChar char="•"/>
            </a:pPr>
            <a:endParaRPr lang="vi-VN" sz="1500">
              <a:latin typeface="Cambria" panose="02040503050406030204" pitchFamily="18" charset="0"/>
              <a:ea typeface="Cambria" panose="02040503050406030204" pitchFamily="18" charset="0"/>
            </a:endParaRPr>
          </a:p>
        </p:txBody>
      </p:sp>
      <p:sp>
        <p:nvSpPr>
          <p:cNvPr id="5" name="Google Shape;361;p30">
            <a:extLst>
              <a:ext uri="{FF2B5EF4-FFF2-40B4-BE49-F238E27FC236}">
                <a16:creationId xmlns:a16="http://schemas.microsoft.com/office/drawing/2014/main" id="{2E232639-94C9-647F-B20D-6BF79DA857BA}"/>
              </a:ext>
            </a:extLst>
          </p:cNvPr>
          <p:cNvSpPr txBox="1">
            <a:spLocks/>
          </p:cNvSpPr>
          <p:nvPr/>
        </p:nvSpPr>
        <p:spPr>
          <a:xfrm>
            <a:off x="4583605" y="990601"/>
            <a:ext cx="4366430" cy="40212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9pPr>
          </a:lstStyle>
          <a:p>
            <a:pPr marL="342900" algn="just">
              <a:buFont typeface="Arial" panose="020B0604020202020204" pitchFamily="34" charset="0"/>
              <a:buChar char="•"/>
            </a:pPr>
            <a:r>
              <a:rPr lang="en-US" sz="1500">
                <a:solidFill>
                  <a:schemeClr val="accent3">
                    <a:lumMod val="60000"/>
                    <a:lumOff val="40000"/>
                  </a:schemeClr>
                </a:solidFill>
                <a:latin typeface="Cambria" panose="02040503050406030204" pitchFamily="18" charset="0"/>
                <a:ea typeface="Cambria" panose="02040503050406030204" pitchFamily="18" charset="0"/>
              </a:rPr>
              <a:t>Data Model Analysis</a:t>
            </a:r>
            <a:r>
              <a:rPr lang="en-US" sz="1500">
                <a:latin typeface="Cambria" panose="02040503050406030204" pitchFamily="18" charset="0"/>
                <a:ea typeface="Cambria" panose="02040503050406030204" pitchFamily="18" charset="0"/>
              </a:rPr>
              <a:t>: </a:t>
            </a:r>
            <a:r>
              <a:rPr lang="vi-VN" sz="1500">
                <a:latin typeface="Cambria" panose="02040503050406030204" pitchFamily="18" charset="0"/>
                <a:ea typeface="Cambria" panose="02040503050406030204" pitchFamily="18" charset="0"/>
              </a:rPr>
              <a:t>đánh giá chất lượng của mô hình học máy. Nó cung cấp các công cụ để tính toán các chỉ số đánh giá và biểu diễn chúng dưới dạng biểu đồ hoặc báo cáo. </a:t>
            </a:r>
            <a:endParaRPr lang="en-US" sz="1500">
              <a:latin typeface="Cambria" panose="02040503050406030204" pitchFamily="18" charset="0"/>
              <a:ea typeface="Cambria" panose="02040503050406030204" pitchFamily="18" charset="0"/>
            </a:endParaRPr>
          </a:p>
          <a:p>
            <a:pPr marL="0" indent="0" algn="just"/>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r>
              <a:rPr lang="en-US" sz="1500">
                <a:solidFill>
                  <a:schemeClr val="accent3">
                    <a:lumMod val="60000"/>
                    <a:lumOff val="40000"/>
                  </a:schemeClr>
                </a:solidFill>
                <a:latin typeface="Cambria" panose="02040503050406030204" pitchFamily="18" charset="0"/>
                <a:ea typeface="Cambria" panose="02040503050406030204" pitchFamily="18" charset="0"/>
              </a:rPr>
              <a:t>Validation Outcomes</a:t>
            </a:r>
            <a:r>
              <a:rPr lang="en-US" sz="1500">
                <a:latin typeface="Cambria" panose="02040503050406030204" pitchFamily="18" charset="0"/>
                <a:ea typeface="Cambria" panose="02040503050406030204" pitchFamily="18" charset="0"/>
              </a:rPr>
              <a:t>: </a:t>
            </a:r>
            <a:r>
              <a:rPr lang="vi-VN" sz="1500">
                <a:latin typeface="Cambria" panose="02040503050406030204" pitchFamily="18" charset="0"/>
                <a:ea typeface="Cambria" panose="02040503050406030204" pitchFamily="18" charset="0"/>
              </a:rPr>
              <a:t>là kết quả của quá trình kiểm tra mô hình học máy trên các tập dữ liệu đầu vào khác nhau. Kết quả này được sử dụng để đánh giá tính hiệu quả của mô hình và đảm bảo tính nhất quán của nó khi được triển khai vào sản xuất.</a:t>
            </a:r>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endParaRPr lang="en-US" sz="1500">
              <a:solidFill>
                <a:schemeClr val="accent3">
                  <a:lumMod val="60000"/>
                  <a:lumOff val="40000"/>
                </a:schemeClr>
              </a:solidFill>
              <a:latin typeface="Cambria" panose="02040503050406030204" pitchFamily="18" charset="0"/>
              <a:ea typeface="Cambria" panose="02040503050406030204" pitchFamily="18" charset="0"/>
            </a:endParaRPr>
          </a:p>
          <a:p>
            <a:pPr marL="342900" algn="just">
              <a:buFont typeface="Arial" panose="020B0604020202020204" pitchFamily="34" charset="0"/>
              <a:buChar char="•"/>
            </a:pPr>
            <a:r>
              <a:rPr lang="vi-VN" sz="1500" err="1">
                <a:solidFill>
                  <a:schemeClr val="accent3">
                    <a:lumMod val="60000"/>
                    <a:lumOff val="40000"/>
                  </a:schemeClr>
                </a:solidFill>
                <a:latin typeface="Cambria" panose="02040503050406030204" pitchFamily="18" charset="0"/>
                <a:ea typeface="Cambria" panose="02040503050406030204" pitchFamily="18" charset="0"/>
              </a:rPr>
              <a:t>TensorFlow</a:t>
            </a:r>
            <a:r>
              <a:rPr lang="vi-VN" sz="1500">
                <a:solidFill>
                  <a:schemeClr val="accent3">
                    <a:lumMod val="60000"/>
                    <a:lumOff val="40000"/>
                  </a:schemeClr>
                </a:solidFill>
                <a:latin typeface="Cambria" panose="02040503050406030204" pitchFamily="18" charset="0"/>
                <a:ea typeface="Cambria" panose="02040503050406030204" pitchFamily="18" charset="0"/>
              </a:rPr>
              <a:t> </a:t>
            </a:r>
            <a:r>
              <a:rPr lang="en-US" sz="1500">
                <a:solidFill>
                  <a:schemeClr val="accent3">
                    <a:lumMod val="60000"/>
                    <a:lumOff val="40000"/>
                  </a:schemeClr>
                </a:solidFill>
                <a:latin typeface="Cambria" panose="02040503050406030204" pitchFamily="18" charset="0"/>
                <a:ea typeface="Cambria" panose="02040503050406030204" pitchFamily="18" charset="0"/>
              </a:rPr>
              <a:t>Serving: </a:t>
            </a:r>
            <a:r>
              <a:rPr lang="en-US" sz="1500" err="1">
                <a:latin typeface="Cambria" panose="02040503050406030204" pitchFamily="18" charset="0"/>
                <a:ea typeface="Cambria" panose="02040503050406030204" pitchFamily="18" charset="0"/>
              </a:rPr>
              <a:t>Triển</a:t>
            </a:r>
            <a:r>
              <a:rPr lang="en-US" sz="1500">
                <a:latin typeface="Cambria" panose="02040503050406030204" pitchFamily="18" charset="0"/>
                <a:ea typeface="Cambria" panose="02040503050406030204" pitchFamily="18" charset="0"/>
              </a:rPr>
              <a:t> k</a:t>
            </a:r>
            <a:r>
              <a:rPr lang="vi-VN" sz="1500">
                <a:latin typeface="Cambria" panose="02040503050406030204" pitchFamily="18" charset="0"/>
                <a:ea typeface="Cambria" panose="02040503050406030204" pitchFamily="18" charset="0"/>
              </a:rPr>
              <a:t>hai các mô hình đã được huấn luyện trên các hệ thống sản xuất và cung cấp một API cho phép các ứng dụng khác </a:t>
            </a:r>
            <a:r>
              <a:rPr lang="en-US" sz="1500" err="1">
                <a:latin typeface="Cambria" panose="02040503050406030204" pitchFamily="18" charset="0"/>
                <a:ea typeface="Cambria" panose="02040503050406030204" pitchFamily="18" charset="0"/>
              </a:rPr>
              <a:t>sử</a:t>
            </a:r>
            <a:r>
              <a:rPr lang="en-US" sz="1500">
                <a:latin typeface="Cambria" panose="02040503050406030204" pitchFamily="18" charset="0"/>
                <a:ea typeface="Cambria" panose="02040503050406030204" pitchFamily="18" charset="0"/>
              </a:rPr>
              <a:t> </a:t>
            </a:r>
            <a:r>
              <a:rPr lang="en-US" sz="1500" err="1">
                <a:latin typeface="Cambria" panose="02040503050406030204" pitchFamily="18" charset="0"/>
                <a:ea typeface="Cambria" panose="02040503050406030204" pitchFamily="18" charset="0"/>
              </a:rPr>
              <a:t>dụng</a:t>
            </a:r>
            <a:r>
              <a:rPr lang="vi-VN" sz="1500">
                <a:latin typeface="Cambria" panose="02040503050406030204" pitchFamily="18" charset="0"/>
                <a:ea typeface="Cambria" panose="02040503050406030204" pitchFamily="18" charset="0"/>
              </a:rPr>
              <a:t>. </a:t>
            </a:r>
            <a:endParaRPr lang="en-US" sz="1500">
              <a:latin typeface="Cambria" panose="02040503050406030204" pitchFamily="18" charset="0"/>
              <a:ea typeface="Cambria" panose="02040503050406030204" pitchFamily="18" charset="0"/>
            </a:endParaRPr>
          </a:p>
          <a:p>
            <a:pPr marL="342900" algn="just">
              <a:buFont typeface="Arial" panose="020B0604020202020204" pitchFamily="34" charset="0"/>
              <a:buChar char="•"/>
            </a:pPr>
            <a:endParaRPr lang="vi-VN" sz="1500">
              <a:latin typeface="Cambria" panose="02040503050406030204" pitchFamily="18" charset="0"/>
              <a:ea typeface="Cambria" panose="02040503050406030204" pitchFamily="18" charset="0"/>
            </a:endParaRPr>
          </a:p>
        </p:txBody>
      </p:sp>
      <p:sp>
        <p:nvSpPr>
          <p:cNvPr id="2" name="Hộp Văn bản 1">
            <a:extLst>
              <a:ext uri="{FF2B5EF4-FFF2-40B4-BE49-F238E27FC236}">
                <a16:creationId xmlns:a16="http://schemas.microsoft.com/office/drawing/2014/main" id="{2D9727B0-1694-C34A-8C74-178A3E430079}"/>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10</a:t>
            </a:r>
          </a:p>
        </p:txBody>
      </p:sp>
    </p:spTree>
    <p:extLst>
      <p:ext uri="{BB962C8B-B14F-4D97-AF65-F5344CB8AC3E}">
        <p14:creationId xmlns:p14="http://schemas.microsoft.com/office/powerpoint/2010/main" val="2031552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FBD0EC96-33F8-3659-02F8-5B693CBEF973}"/>
              </a:ext>
            </a:extLst>
          </p:cNvPr>
          <p:cNvSpPr>
            <a:spLocks noGrp="1"/>
          </p:cNvSpPr>
          <p:nvPr>
            <p:ph type="title" idx="7"/>
          </p:nvPr>
        </p:nvSpPr>
        <p:spPr>
          <a:xfrm>
            <a:off x="1278000" y="232363"/>
            <a:ext cx="6588000" cy="669000"/>
          </a:xfrm>
        </p:spPr>
        <p:txBody>
          <a:bodyPr/>
          <a:lstStyle/>
          <a:p>
            <a:r>
              <a:rPr lang="en-US"/>
              <a:t>TFX PIPELINES</a:t>
            </a:r>
          </a:p>
        </p:txBody>
      </p:sp>
      <p:sp>
        <p:nvSpPr>
          <p:cNvPr id="12" name="Hộp Văn bản 11">
            <a:extLst>
              <a:ext uri="{FF2B5EF4-FFF2-40B4-BE49-F238E27FC236}">
                <a16:creationId xmlns:a16="http://schemas.microsoft.com/office/drawing/2014/main" id="{05E8D69E-432A-EE08-F1B8-723581F112BD}"/>
              </a:ext>
            </a:extLst>
          </p:cNvPr>
          <p:cNvSpPr txBox="1"/>
          <p:nvPr/>
        </p:nvSpPr>
        <p:spPr>
          <a:xfrm>
            <a:off x="4689762" y="1101490"/>
            <a:ext cx="3844638" cy="3539430"/>
          </a:xfrm>
          <a:prstGeom prst="rect">
            <a:avLst/>
          </a:prstGeom>
          <a:noFill/>
        </p:spPr>
        <p:txBody>
          <a:bodyPr wrap="square">
            <a:spAutoFit/>
          </a:bodyPr>
          <a:lstStyle/>
          <a:p>
            <a:pPr algn="just"/>
            <a:r>
              <a:rPr lang="vi-VN" sz="1600" b="0" i="0" err="1">
                <a:solidFill>
                  <a:schemeClr val="tx2">
                    <a:lumMod val="60000"/>
                    <a:lumOff val="40000"/>
                  </a:schemeClr>
                </a:solidFill>
                <a:effectLst/>
                <a:latin typeface="Cambria" panose="02040503050406030204" pitchFamily="18" charset="0"/>
                <a:ea typeface="Cambria" panose="02040503050406030204" pitchFamily="18" charset="0"/>
              </a:rPr>
              <a:t>Pipeline</a:t>
            </a:r>
            <a:r>
              <a:rPr lang="vi-VN" sz="1600" b="0" i="0">
                <a:solidFill>
                  <a:srgbClr val="D1D5DB"/>
                </a:solidFill>
                <a:effectLst/>
                <a:latin typeface="Cambria" panose="02040503050406030204" pitchFamily="18" charset="0"/>
                <a:ea typeface="Cambria" panose="02040503050406030204" pitchFamily="18" charset="0"/>
              </a:rPr>
              <a:t> </a:t>
            </a:r>
            <a:r>
              <a:rPr lang="vi-VN" sz="1600" b="0" i="0">
                <a:solidFill>
                  <a:schemeClr val="bg1"/>
                </a:solidFill>
                <a:effectLst/>
                <a:latin typeface="Cambria" panose="02040503050406030204" pitchFamily="18" charset="0"/>
                <a:ea typeface="Cambria" panose="02040503050406030204" pitchFamily="18" charset="0"/>
              </a:rPr>
              <a:t>trong TFX là một quy trình triển khai được đóng gói và có thể chạy trên các nền tảng khác nhau như </a:t>
            </a:r>
            <a:r>
              <a:rPr lang="vi-VN" sz="1600" b="0" i="0" err="1">
                <a:solidFill>
                  <a:schemeClr val="bg1"/>
                </a:solidFill>
                <a:effectLst/>
                <a:latin typeface="Cambria" panose="02040503050406030204" pitchFamily="18" charset="0"/>
                <a:ea typeface="Cambria" panose="02040503050406030204" pitchFamily="18" charset="0"/>
              </a:rPr>
              <a:t>Apache</a:t>
            </a:r>
            <a:r>
              <a:rPr lang="vi-VN" sz="1600" b="0" i="0">
                <a:solidFill>
                  <a:schemeClr val="bg1"/>
                </a:solidFill>
                <a:effectLst/>
                <a:latin typeface="Cambria" panose="02040503050406030204" pitchFamily="18" charset="0"/>
                <a:ea typeface="Cambria" panose="02040503050406030204" pitchFamily="18" charset="0"/>
              </a:rPr>
              <a:t> </a:t>
            </a:r>
            <a:r>
              <a:rPr lang="vi-VN" sz="1600" b="0" i="0" err="1">
                <a:solidFill>
                  <a:schemeClr val="bg1"/>
                </a:solidFill>
                <a:effectLst/>
                <a:latin typeface="Cambria" panose="02040503050406030204" pitchFamily="18" charset="0"/>
                <a:ea typeface="Cambria" panose="02040503050406030204" pitchFamily="18" charset="0"/>
              </a:rPr>
              <a:t>Airflow</a:t>
            </a:r>
            <a:r>
              <a:rPr lang="vi-VN" sz="1600" b="0" i="0">
                <a:solidFill>
                  <a:schemeClr val="bg1"/>
                </a:solidFill>
                <a:effectLst/>
                <a:latin typeface="Cambria" panose="02040503050406030204" pitchFamily="18" charset="0"/>
                <a:ea typeface="Cambria" panose="02040503050406030204" pitchFamily="18" charset="0"/>
              </a:rPr>
              <a:t>, </a:t>
            </a:r>
            <a:r>
              <a:rPr lang="vi-VN" sz="1600" b="0" i="0" err="1">
                <a:solidFill>
                  <a:schemeClr val="bg1"/>
                </a:solidFill>
                <a:effectLst/>
                <a:latin typeface="Cambria" panose="02040503050406030204" pitchFamily="18" charset="0"/>
                <a:ea typeface="Cambria" panose="02040503050406030204" pitchFamily="18" charset="0"/>
              </a:rPr>
              <a:t>Apache</a:t>
            </a:r>
            <a:r>
              <a:rPr lang="vi-VN" sz="1600" b="0" i="0">
                <a:solidFill>
                  <a:schemeClr val="bg1"/>
                </a:solidFill>
                <a:effectLst/>
                <a:latin typeface="Cambria" panose="02040503050406030204" pitchFamily="18" charset="0"/>
                <a:ea typeface="Cambria" panose="02040503050406030204" pitchFamily="18" charset="0"/>
              </a:rPr>
              <a:t> </a:t>
            </a:r>
            <a:r>
              <a:rPr lang="vi-VN" sz="1600" b="0" i="0" err="1">
                <a:solidFill>
                  <a:schemeClr val="bg1"/>
                </a:solidFill>
                <a:effectLst/>
                <a:latin typeface="Cambria" panose="02040503050406030204" pitchFamily="18" charset="0"/>
                <a:ea typeface="Cambria" panose="02040503050406030204" pitchFamily="18" charset="0"/>
              </a:rPr>
              <a:t>Beam</a:t>
            </a:r>
            <a:r>
              <a:rPr lang="vi-VN" sz="1600" b="0" i="0">
                <a:solidFill>
                  <a:schemeClr val="bg1"/>
                </a:solidFill>
                <a:effectLst/>
                <a:latin typeface="Cambria" panose="02040503050406030204" pitchFamily="18" charset="0"/>
                <a:ea typeface="Cambria" panose="02040503050406030204" pitchFamily="18" charset="0"/>
              </a:rPr>
              <a:t>, và </a:t>
            </a:r>
            <a:r>
              <a:rPr lang="vi-VN" sz="1600" b="0" i="0" err="1">
                <a:solidFill>
                  <a:schemeClr val="bg1"/>
                </a:solidFill>
                <a:effectLst/>
                <a:latin typeface="Cambria" panose="02040503050406030204" pitchFamily="18" charset="0"/>
                <a:ea typeface="Cambria" panose="02040503050406030204" pitchFamily="18" charset="0"/>
              </a:rPr>
              <a:t>Kubeflow</a:t>
            </a:r>
            <a:r>
              <a:rPr lang="vi-VN" sz="1600" b="0" i="0">
                <a:solidFill>
                  <a:schemeClr val="bg1"/>
                </a:solidFill>
                <a:effectLst/>
                <a:latin typeface="Cambria" panose="02040503050406030204" pitchFamily="18" charset="0"/>
                <a:ea typeface="Cambria" panose="02040503050406030204" pitchFamily="18" charset="0"/>
              </a:rPr>
              <a:t> </a:t>
            </a:r>
            <a:r>
              <a:rPr lang="vi-VN" sz="1600" b="0" i="0" err="1">
                <a:solidFill>
                  <a:schemeClr val="bg1"/>
                </a:solidFill>
                <a:effectLst/>
                <a:latin typeface="Cambria" panose="02040503050406030204" pitchFamily="18" charset="0"/>
                <a:ea typeface="Cambria" panose="02040503050406030204" pitchFamily="18" charset="0"/>
              </a:rPr>
              <a:t>Pipelines</a:t>
            </a:r>
            <a:r>
              <a:rPr lang="vi-VN" sz="1600" b="0" i="0">
                <a:solidFill>
                  <a:schemeClr val="bg1"/>
                </a:solidFill>
                <a:effectLst/>
                <a:latin typeface="Cambria" panose="02040503050406030204" pitchFamily="18" charset="0"/>
                <a:ea typeface="Cambria" panose="02040503050406030204" pitchFamily="18" charset="0"/>
              </a:rPr>
              <a:t>. Một </a:t>
            </a:r>
            <a:r>
              <a:rPr lang="vi-VN" sz="1600" b="0" i="0" err="1">
                <a:solidFill>
                  <a:schemeClr val="bg1"/>
                </a:solidFill>
                <a:effectLst/>
                <a:latin typeface="Cambria" panose="02040503050406030204" pitchFamily="18" charset="0"/>
                <a:ea typeface="Cambria" panose="02040503050406030204" pitchFamily="18" charset="0"/>
              </a:rPr>
              <a:t>pipeline</a:t>
            </a:r>
            <a:r>
              <a:rPr lang="vi-VN" sz="1600" b="0" i="0">
                <a:solidFill>
                  <a:schemeClr val="bg1"/>
                </a:solidFill>
                <a:effectLst/>
                <a:latin typeface="Cambria" panose="02040503050406030204" pitchFamily="18" charset="0"/>
                <a:ea typeface="Cambria" panose="02040503050406030204" pitchFamily="18" charset="0"/>
              </a:rPr>
              <a:t> bao gồm các thành phần và tham số đầu vào.</a:t>
            </a:r>
            <a:endParaRPr lang="en-US" sz="1600" b="0" i="0">
              <a:solidFill>
                <a:schemeClr val="bg1"/>
              </a:solidFill>
              <a:effectLst/>
              <a:latin typeface="Cambria" panose="02040503050406030204" pitchFamily="18" charset="0"/>
              <a:ea typeface="Cambria" panose="02040503050406030204" pitchFamily="18" charset="0"/>
            </a:endParaRPr>
          </a:p>
          <a:p>
            <a:pPr algn="just"/>
            <a:endParaRPr lang="vi-VN" sz="1600" b="0" i="0">
              <a:solidFill>
                <a:srgbClr val="D1D5DB"/>
              </a:solidFill>
              <a:effectLst/>
              <a:latin typeface="Cambria" panose="02040503050406030204" pitchFamily="18" charset="0"/>
              <a:ea typeface="Cambria" panose="02040503050406030204" pitchFamily="18" charset="0"/>
            </a:endParaRPr>
          </a:p>
          <a:p>
            <a:pPr algn="just"/>
            <a:r>
              <a:rPr lang="vi-VN" sz="1600" b="0" i="0">
                <a:solidFill>
                  <a:schemeClr val="tx2">
                    <a:lumMod val="60000"/>
                    <a:lumOff val="40000"/>
                  </a:schemeClr>
                </a:solidFill>
                <a:effectLst/>
                <a:latin typeface="Cambria" panose="02040503050406030204" pitchFamily="18" charset="0"/>
                <a:ea typeface="Cambria" panose="02040503050406030204" pitchFamily="18" charset="0"/>
              </a:rPr>
              <a:t>Các thành phần của </a:t>
            </a:r>
            <a:r>
              <a:rPr lang="vi-VN" sz="1600" b="0" i="0" err="1">
                <a:solidFill>
                  <a:schemeClr val="tx2">
                    <a:lumMod val="60000"/>
                    <a:lumOff val="40000"/>
                  </a:schemeClr>
                </a:solidFill>
                <a:effectLst/>
                <a:latin typeface="Cambria" panose="02040503050406030204" pitchFamily="18" charset="0"/>
                <a:ea typeface="Cambria" panose="02040503050406030204" pitchFamily="18" charset="0"/>
              </a:rPr>
              <a:t>pipeline</a:t>
            </a:r>
            <a:r>
              <a:rPr lang="vi-VN" sz="1600" b="0" i="0">
                <a:solidFill>
                  <a:schemeClr val="tx2">
                    <a:lumMod val="60000"/>
                    <a:lumOff val="40000"/>
                  </a:schemeClr>
                </a:solidFill>
                <a:effectLst/>
                <a:latin typeface="Cambria" panose="02040503050406030204" pitchFamily="18" charset="0"/>
                <a:ea typeface="Cambria" panose="02040503050406030204" pitchFamily="18" charset="0"/>
              </a:rPr>
              <a:t> </a:t>
            </a:r>
            <a:r>
              <a:rPr lang="vi-VN" sz="1600" b="0" i="0">
                <a:solidFill>
                  <a:schemeClr val="bg1"/>
                </a:solidFill>
                <a:effectLst/>
                <a:latin typeface="Cambria" panose="02040503050406030204" pitchFamily="18" charset="0"/>
                <a:ea typeface="Cambria" panose="02040503050406030204" pitchFamily="18" charset="0"/>
              </a:rPr>
              <a:t>sẽ tạo ra các đầu ra (</a:t>
            </a:r>
            <a:r>
              <a:rPr lang="vi-VN" sz="1600" b="0" i="0" err="1">
                <a:solidFill>
                  <a:schemeClr val="bg1"/>
                </a:solidFill>
                <a:effectLst/>
                <a:latin typeface="Cambria" panose="02040503050406030204" pitchFamily="18" charset="0"/>
                <a:ea typeface="Cambria" panose="02040503050406030204" pitchFamily="18" charset="0"/>
              </a:rPr>
              <a:t>artifacts</a:t>
            </a:r>
            <a:r>
              <a:rPr lang="vi-VN" sz="1600" b="0" i="0">
                <a:solidFill>
                  <a:schemeClr val="bg1"/>
                </a:solidFill>
                <a:effectLst/>
                <a:latin typeface="Cambria" panose="02040503050406030204" pitchFamily="18" charset="0"/>
                <a:ea typeface="Cambria" panose="02040503050406030204" pitchFamily="18" charset="0"/>
              </a:rPr>
              <a:t>) và thường phụ thuộc vào các đầu vào được tạo ra bởi các thành phần trước đó. </a:t>
            </a:r>
            <a:r>
              <a:rPr lang="vi-VN" sz="1600" i="0">
                <a:solidFill>
                  <a:srgbClr val="FFFF00"/>
                </a:solidFill>
                <a:effectLst/>
                <a:latin typeface="Cambria" panose="02040503050406030204" pitchFamily="18" charset="0"/>
                <a:ea typeface="Cambria" panose="02040503050406030204" pitchFamily="18" charset="0"/>
              </a:rPr>
              <a:t>Thứ tự thực thi các thành phần được xác định bằng cách tạo một đồ thị có hướng không </a:t>
            </a:r>
            <a:r>
              <a:rPr lang="en-US" sz="1600" err="1">
                <a:solidFill>
                  <a:srgbClr val="FFFF00"/>
                </a:solidFill>
                <a:latin typeface="Cambria" panose="02040503050406030204" pitchFamily="18" charset="0"/>
                <a:ea typeface="Cambria" panose="02040503050406030204" pitchFamily="18" charset="0"/>
              </a:rPr>
              <a:t>tuần</a:t>
            </a:r>
            <a:r>
              <a:rPr lang="en-US" sz="1600">
                <a:solidFill>
                  <a:srgbClr val="FFFF00"/>
                </a:solidFill>
                <a:latin typeface="Cambria" panose="02040503050406030204" pitchFamily="18" charset="0"/>
                <a:ea typeface="Cambria" panose="02040503050406030204" pitchFamily="18" charset="0"/>
              </a:rPr>
              <a:t> </a:t>
            </a:r>
            <a:r>
              <a:rPr lang="en-US" sz="1600" err="1">
                <a:solidFill>
                  <a:srgbClr val="FFFF00"/>
                </a:solidFill>
                <a:latin typeface="Cambria" panose="02040503050406030204" pitchFamily="18" charset="0"/>
                <a:ea typeface="Cambria" panose="02040503050406030204" pitchFamily="18" charset="0"/>
              </a:rPr>
              <a:t>hoàn</a:t>
            </a:r>
            <a:r>
              <a:rPr lang="vi-VN" sz="1600" i="0">
                <a:solidFill>
                  <a:srgbClr val="FFFF00"/>
                </a:solidFill>
                <a:effectLst/>
                <a:latin typeface="Cambria" panose="02040503050406030204" pitchFamily="18" charset="0"/>
                <a:ea typeface="Cambria" panose="02040503050406030204" pitchFamily="18" charset="0"/>
              </a:rPr>
              <a:t> (</a:t>
            </a:r>
            <a:r>
              <a:rPr lang="vi-VN" sz="1600" i="0" err="1">
                <a:solidFill>
                  <a:srgbClr val="FFFF00"/>
                </a:solidFill>
                <a:effectLst/>
                <a:latin typeface="Cambria" panose="02040503050406030204" pitchFamily="18" charset="0"/>
                <a:ea typeface="Cambria" panose="02040503050406030204" pitchFamily="18" charset="0"/>
              </a:rPr>
              <a:t>directed</a:t>
            </a:r>
            <a:r>
              <a:rPr lang="vi-VN" sz="1600" i="0">
                <a:solidFill>
                  <a:srgbClr val="FFFF00"/>
                </a:solidFill>
                <a:effectLst/>
                <a:latin typeface="Cambria" panose="02040503050406030204" pitchFamily="18" charset="0"/>
                <a:ea typeface="Cambria" panose="02040503050406030204" pitchFamily="18" charset="0"/>
              </a:rPr>
              <a:t> </a:t>
            </a:r>
            <a:r>
              <a:rPr lang="vi-VN" sz="1600" i="0" err="1">
                <a:solidFill>
                  <a:srgbClr val="FFFF00"/>
                </a:solidFill>
                <a:effectLst/>
                <a:latin typeface="Cambria" panose="02040503050406030204" pitchFamily="18" charset="0"/>
                <a:ea typeface="Cambria" panose="02040503050406030204" pitchFamily="18" charset="0"/>
              </a:rPr>
              <a:t>acyclic</a:t>
            </a:r>
            <a:r>
              <a:rPr lang="vi-VN" sz="1600" i="0">
                <a:solidFill>
                  <a:srgbClr val="FFFF00"/>
                </a:solidFill>
                <a:effectLst/>
                <a:latin typeface="Cambria" panose="02040503050406030204" pitchFamily="18" charset="0"/>
                <a:ea typeface="Cambria" panose="02040503050406030204" pitchFamily="18" charset="0"/>
              </a:rPr>
              <a:t> </a:t>
            </a:r>
            <a:r>
              <a:rPr lang="vi-VN" sz="1600" i="0" err="1">
                <a:solidFill>
                  <a:srgbClr val="FFFF00"/>
                </a:solidFill>
                <a:effectLst/>
                <a:latin typeface="Cambria" panose="02040503050406030204" pitchFamily="18" charset="0"/>
                <a:ea typeface="Cambria" panose="02040503050406030204" pitchFamily="18" charset="0"/>
              </a:rPr>
              <a:t>graph</a:t>
            </a:r>
            <a:r>
              <a:rPr lang="vi-VN" sz="1600" i="0">
                <a:solidFill>
                  <a:srgbClr val="FFFF00"/>
                </a:solidFill>
                <a:effectLst/>
                <a:latin typeface="Cambria" panose="02040503050406030204" pitchFamily="18" charset="0"/>
                <a:ea typeface="Cambria" panose="02040503050406030204" pitchFamily="18" charset="0"/>
              </a:rPr>
              <a:t>) của các phụ thuộc đầu vào.</a:t>
            </a:r>
          </a:p>
        </p:txBody>
      </p:sp>
      <p:sp>
        <p:nvSpPr>
          <p:cNvPr id="14" name="AutoShape 4">
            <a:extLst>
              <a:ext uri="{FF2B5EF4-FFF2-40B4-BE49-F238E27FC236}">
                <a16:creationId xmlns:a16="http://schemas.microsoft.com/office/drawing/2014/main" id="{57AE3EAD-0840-6040-5A91-D2EA261DCAAF}"/>
              </a:ext>
            </a:extLst>
          </p:cNvPr>
          <p:cNvSpPr>
            <a:spLocks noChangeAspect="1" noChangeArrowheads="1"/>
          </p:cNvSpPr>
          <p:nvPr/>
        </p:nvSpPr>
        <p:spPr bwMode="auto">
          <a:xfrm>
            <a:off x="-630382" y="314671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Hình ảnh 15">
            <a:extLst>
              <a:ext uri="{FF2B5EF4-FFF2-40B4-BE49-F238E27FC236}">
                <a16:creationId xmlns:a16="http://schemas.microsoft.com/office/drawing/2014/main" id="{1DC02AA5-105B-FC56-62FA-9320685BE99F}"/>
              </a:ext>
            </a:extLst>
          </p:cNvPr>
          <p:cNvPicPr>
            <a:picLocks noChangeAspect="1"/>
          </p:cNvPicPr>
          <p:nvPr/>
        </p:nvPicPr>
        <p:blipFill>
          <a:blip r:embed="rId2"/>
          <a:stretch>
            <a:fillRect/>
          </a:stretch>
        </p:blipFill>
        <p:spPr>
          <a:xfrm>
            <a:off x="450273" y="1184564"/>
            <a:ext cx="3784875" cy="3373282"/>
          </a:xfrm>
          <a:prstGeom prst="rect">
            <a:avLst/>
          </a:prstGeom>
        </p:spPr>
      </p:pic>
      <p:sp>
        <p:nvSpPr>
          <p:cNvPr id="2" name="Hộp Văn bản 1">
            <a:extLst>
              <a:ext uri="{FF2B5EF4-FFF2-40B4-BE49-F238E27FC236}">
                <a16:creationId xmlns:a16="http://schemas.microsoft.com/office/drawing/2014/main" id="{56F969E5-D5B6-F3C9-6F57-704C187BF826}"/>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11</a:t>
            </a:r>
          </a:p>
        </p:txBody>
      </p:sp>
    </p:spTree>
    <p:extLst>
      <p:ext uri="{BB962C8B-B14F-4D97-AF65-F5344CB8AC3E}">
        <p14:creationId xmlns:p14="http://schemas.microsoft.com/office/powerpoint/2010/main" val="5997950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êu đề 8">
            <a:extLst>
              <a:ext uri="{FF2B5EF4-FFF2-40B4-BE49-F238E27FC236}">
                <a16:creationId xmlns:a16="http://schemas.microsoft.com/office/drawing/2014/main" id="{FBD0EC96-33F8-3659-02F8-5B693CBEF973}"/>
              </a:ext>
            </a:extLst>
          </p:cNvPr>
          <p:cNvSpPr>
            <a:spLocks noGrp="1"/>
          </p:cNvSpPr>
          <p:nvPr>
            <p:ph type="title" idx="7"/>
          </p:nvPr>
        </p:nvSpPr>
        <p:spPr>
          <a:xfrm>
            <a:off x="1278000" y="232363"/>
            <a:ext cx="6588000" cy="669000"/>
          </a:xfrm>
        </p:spPr>
        <p:txBody>
          <a:bodyPr/>
          <a:lstStyle/>
          <a:p>
            <a:r>
              <a:rPr lang="en-US"/>
              <a:t>TFX PIPELINES</a:t>
            </a:r>
          </a:p>
        </p:txBody>
      </p:sp>
      <p:sp>
        <p:nvSpPr>
          <p:cNvPr id="12" name="Hộp Văn bản 11">
            <a:extLst>
              <a:ext uri="{FF2B5EF4-FFF2-40B4-BE49-F238E27FC236}">
                <a16:creationId xmlns:a16="http://schemas.microsoft.com/office/drawing/2014/main" id="{05E8D69E-432A-EE08-F1B8-723581F112BD}"/>
              </a:ext>
            </a:extLst>
          </p:cNvPr>
          <p:cNvSpPr txBox="1"/>
          <p:nvPr/>
        </p:nvSpPr>
        <p:spPr>
          <a:xfrm>
            <a:off x="242455" y="901363"/>
            <a:ext cx="5195454" cy="3970318"/>
          </a:xfrm>
          <a:prstGeom prst="rect">
            <a:avLst/>
          </a:prstGeom>
          <a:noFill/>
        </p:spPr>
        <p:txBody>
          <a:bodyPr wrap="square">
            <a:spAutoFit/>
          </a:bodyPr>
          <a:lstStyle/>
          <a:p>
            <a:pPr algn="l"/>
            <a:r>
              <a:rPr lang="vi-VN" b="0" i="0">
                <a:solidFill>
                  <a:schemeClr val="bg1"/>
                </a:solidFill>
                <a:effectLst/>
                <a:latin typeface="Cambria" panose="02040503050406030204" pitchFamily="18" charset="0"/>
                <a:ea typeface="Cambria" panose="02040503050406030204" pitchFamily="18" charset="0"/>
              </a:rPr>
              <a:t>Ví dụ, một pipeline có thể bao gồm các bước sau:</a:t>
            </a:r>
            <a:endParaRPr lang="en-US" b="0" i="0">
              <a:solidFill>
                <a:schemeClr val="bg1"/>
              </a:solidFill>
              <a:effectLst/>
              <a:latin typeface="Cambria" panose="02040503050406030204" pitchFamily="18" charset="0"/>
              <a:ea typeface="Cambria" panose="02040503050406030204" pitchFamily="18" charset="0"/>
            </a:endParaRPr>
          </a:p>
          <a:p>
            <a:pPr algn="l"/>
            <a:endParaRPr lang="vi-VN" b="0" i="0">
              <a:solidFill>
                <a:schemeClr val="bg1"/>
              </a:solidFill>
              <a:effectLst/>
              <a:latin typeface="Cambria" panose="02040503050406030204" pitchFamily="18" charset="0"/>
              <a:ea typeface="Cambria" panose="02040503050406030204" pitchFamily="18" charset="0"/>
            </a:endParaRP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Lấy dữ liệu trực tiếp từ hệ thống độc quyền bằng cách sử dụng thành phần tùy chỉnh để đưa dữ liệu vào pipeline.</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Tính toán thống kê cho dữ liệu </a:t>
            </a:r>
            <a:r>
              <a:rPr lang="en-US" b="0" i="0" err="1">
                <a:solidFill>
                  <a:schemeClr val="bg1"/>
                </a:solidFill>
                <a:effectLst/>
                <a:latin typeface="Cambria" panose="02040503050406030204" pitchFamily="18" charset="0"/>
                <a:ea typeface="Cambria" panose="02040503050406030204" pitchFamily="18" charset="0"/>
              </a:rPr>
              <a:t>huấn</a:t>
            </a:r>
            <a:r>
              <a:rPr lang="en-US" b="0" i="0">
                <a:solidFill>
                  <a:schemeClr val="bg1"/>
                </a:solidFill>
                <a:effectLst/>
                <a:latin typeface="Cambria" panose="02040503050406030204" pitchFamily="18" charset="0"/>
                <a:ea typeface="Cambria" panose="02040503050406030204" pitchFamily="18" charset="0"/>
              </a:rPr>
              <a:t> luyện</a:t>
            </a:r>
            <a:r>
              <a:rPr lang="vi-VN" b="0" i="0">
                <a:solidFill>
                  <a:schemeClr val="bg1"/>
                </a:solidFill>
                <a:effectLst/>
                <a:latin typeface="Cambria" panose="02040503050406030204" pitchFamily="18" charset="0"/>
                <a:ea typeface="Cambria" panose="02040503050406030204" pitchFamily="18" charset="0"/>
              </a:rPr>
              <a:t> bằng cách sử dụng thành phần tiêu chuẩn StatisticsGen.</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Tạo schema dữ liệu sử dụng thành phần tiêu chuẩn SchemaGen.</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Kiểm tra dữ liệu </a:t>
            </a:r>
            <a:r>
              <a:rPr lang="en-US" err="1">
                <a:solidFill>
                  <a:schemeClr val="bg1"/>
                </a:solidFill>
                <a:latin typeface="Cambria" panose="02040503050406030204" pitchFamily="18" charset="0"/>
                <a:ea typeface="Cambria" panose="02040503050406030204" pitchFamily="18" charset="0"/>
              </a:rPr>
              <a:t>huấn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luyện</a:t>
            </a:r>
            <a:r>
              <a:rPr lang="vi-VN" b="0" i="0">
                <a:solidFill>
                  <a:schemeClr val="bg1"/>
                </a:solidFill>
                <a:effectLst/>
                <a:latin typeface="Cambria" panose="02040503050406030204" pitchFamily="18" charset="0"/>
                <a:ea typeface="Cambria" panose="02040503050406030204" pitchFamily="18" charset="0"/>
              </a:rPr>
              <a:t> để phát hiện các lỗi sử dụng thành phần tiêu chuẩn ExampleValidator.</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Thực hiện kỹ thuật Feature Engineering trên tập dữ liệu sử dụng thành phần tiêu chuẩn Transform.</a:t>
            </a:r>
          </a:p>
          <a:p>
            <a:pPr marL="342900" indent="-342900" algn="just">
              <a:buClr>
                <a:schemeClr val="accent2"/>
              </a:buClr>
              <a:buFont typeface="+mj-lt"/>
              <a:buAutoNum type="arabicPeriod"/>
            </a:pPr>
            <a:r>
              <a:rPr lang="en-US" b="0" i="0" err="1">
                <a:solidFill>
                  <a:schemeClr val="bg1"/>
                </a:solidFill>
                <a:effectLst/>
                <a:latin typeface="Cambria" panose="02040503050406030204" pitchFamily="18" charset="0"/>
                <a:ea typeface="Cambria" panose="02040503050406030204" pitchFamily="18" charset="0"/>
              </a:rPr>
              <a:t>Huấn</a:t>
            </a:r>
            <a:r>
              <a:rPr lang="en-US" b="0" i="0">
                <a:solidFill>
                  <a:schemeClr val="bg1"/>
                </a:solidFill>
                <a:effectLst/>
                <a:latin typeface="Cambria" panose="02040503050406030204" pitchFamily="18" charset="0"/>
                <a:ea typeface="Cambria" panose="02040503050406030204" pitchFamily="18" charset="0"/>
              </a:rPr>
              <a:t> </a:t>
            </a:r>
            <a:r>
              <a:rPr lang="en-US" b="0" i="0" err="1">
                <a:solidFill>
                  <a:schemeClr val="bg1"/>
                </a:solidFill>
                <a:effectLst/>
                <a:latin typeface="Cambria" panose="02040503050406030204" pitchFamily="18" charset="0"/>
                <a:ea typeface="Cambria" panose="02040503050406030204" pitchFamily="18" charset="0"/>
              </a:rPr>
              <a:t>luyện</a:t>
            </a:r>
            <a:r>
              <a:rPr lang="vi-VN" b="0" i="0">
                <a:solidFill>
                  <a:schemeClr val="bg1"/>
                </a:solidFill>
                <a:effectLst/>
                <a:latin typeface="Cambria" panose="02040503050406030204" pitchFamily="18" charset="0"/>
                <a:ea typeface="Cambria" panose="02040503050406030204" pitchFamily="18" charset="0"/>
              </a:rPr>
              <a:t> mô hình sử dụng thành phần tiêu chuẩn Trainer.</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Đánh giá mô hình đã được </a:t>
            </a:r>
            <a:r>
              <a:rPr lang="en-US" b="0" i="0" err="1">
                <a:solidFill>
                  <a:schemeClr val="bg1"/>
                </a:solidFill>
                <a:effectLst/>
                <a:latin typeface="Cambria" panose="02040503050406030204" pitchFamily="18" charset="0"/>
                <a:ea typeface="Cambria" panose="02040503050406030204" pitchFamily="18" charset="0"/>
              </a:rPr>
              <a:t>huấn</a:t>
            </a:r>
            <a:r>
              <a:rPr lang="en-US" b="0" i="0">
                <a:solidFill>
                  <a:schemeClr val="bg1"/>
                </a:solidFill>
                <a:effectLst/>
                <a:latin typeface="Cambria" panose="02040503050406030204" pitchFamily="18" charset="0"/>
                <a:ea typeface="Cambria" panose="02040503050406030204" pitchFamily="18" charset="0"/>
              </a:rPr>
              <a:t> </a:t>
            </a:r>
            <a:r>
              <a:rPr lang="en-US" b="0" i="0" err="1">
                <a:solidFill>
                  <a:schemeClr val="bg1"/>
                </a:solidFill>
                <a:effectLst/>
                <a:latin typeface="Cambria" panose="02040503050406030204" pitchFamily="18" charset="0"/>
                <a:ea typeface="Cambria" panose="02040503050406030204" pitchFamily="18" charset="0"/>
              </a:rPr>
              <a:t>luyện</a:t>
            </a:r>
            <a:r>
              <a:rPr lang="vi-VN" b="0" i="0">
                <a:solidFill>
                  <a:schemeClr val="bg1"/>
                </a:solidFill>
                <a:effectLst/>
                <a:latin typeface="Cambria" panose="02040503050406030204" pitchFamily="18" charset="0"/>
                <a:ea typeface="Cambria" panose="02040503050406030204" pitchFamily="18" charset="0"/>
              </a:rPr>
              <a:t> bằng cách sử dụng thành phần tiêu chuẩn Evaluator.</a:t>
            </a:r>
          </a:p>
          <a:p>
            <a:pPr marL="342900" indent="-342900" algn="just">
              <a:buClr>
                <a:schemeClr val="accent2"/>
              </a:buClr>
              <a:buFont typeface="+mj-lt"/>
              <a:buAutoNum type="arabicPeriod"/>
            </a:pPr>
            <a:r>
              <a:rPr lang="vi-VN" b="0" i="0">
                <a:solidFill>
                  <a:schemeClr val="bg1"/>
                </a:solidFill>
                <a:effectLst/>
                <a:latin typeface="Cambria" panose="02040503050406030204" pitchFamily="18" charset="0"/>
                <a:ea typeface="Cambria" panose="02040503050406030204" pitchFamily="18" charset="0"/>
              </a:rPr>
              <a:t>Nếu mô hình đã vượt qua đánh giá, pipeline sẽ lưu mô hình đã </a:t>
            </a:r>
            <a:r>
              <a:rPr lang="en-US" err="1">
                <a:solidFill>
                  <a:schemeClr val="bg1"/>
                </a:solidFill>
                <a:latin typeface="Cambria" panose="02040503050406030204" pitchFamily="18" charset="0"/>
                <a:ea typeface="Cambria" panose="02040503050406030204" pitchFamily="18" charset="0"/>
              </a:rPr>
              <a:t>huấn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luyện</a:t>
            </a:r>
            <a:r>
              <a:rPr lang="vi-VN" b="0" i="0">
                <a:solidFill>
                  <a:schemeClr val="bg1"/>
                </a:solidFill>
                <a:effectLst/>
                <a:latin typeface="Cambria" panose="02040503050406030204" pitchFamily="18" charset="0"/>
                <a:ea typeface="Cambria" panose="02040503050406030204" pitchFamily="18" charset="0"/>
              </a:rPr>
              <a:t> vào hệ thống triển khai độc quyền bằng cách sử dụng thành phần tùy chỉnh.</a:t>
            </a:r>
          </a:p>
        </p:txBody>
      </p:sp>
      <p:sp>
        <p:nvSpPr>
          <p:cNvPr id="14" name="AutoShape 4">
            <a:extLst>
              <a:ext uri="{FF2B5EF4-FFF2-40B4-BE49-F238E27FC236}">
                <a16:creationId xmlns:a16="http://schemas.microsoft.com/office/drawing/2014/main" id="{57AE3EAD-0840-6040-5A91-D2EA261DCAAF}"/>
              </a:ext>
            </a:extLst>
          </p:cNvPr>
          <p:cNvSpPr>
            <a:spLocks noChangeAspect="1" noChangeArrowheads="1"/>
          </p:cNvSpPr>
          <p:nvPr/>
        </p:nvSpPr>
        <p:spPr bwMode="auto">
          <a:xfrm>
            <a:off x="-630382" y="3146714"/>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 name="Hình ảnh 15">
            <a:extLst>
              <a:ext uri="{FF2B5EF4-FFF2-40B4-BE49-F238E27FC236}">
                <a16:creationId xmlns:a16="http://schemas.microsoft.com/office/drawing/2014/main" id="{1DC02AA5-105B-FC56-62FA-9320685BE99F}"/>
              </a:ext>
            </a:extLst>
          </p:cNvPr>
          <p:cNvPicPr>
            <a:picLocks noChangeAspect="1"/>
          </p:cNvPicPr>
          <p:nvPr/>
        </p:nvPicPr>
        <p:blipFill>
          <a:blip r:embed="rId2"/>
          <a:stretch>
            <a:fillRect/>
          </a:stretch>
        </p:blipFill>
        <p:spPr>
          <a:xfrm>
            <a:off x="5486401" y="1229269"/>
            <a:ext cx="3332017" cy="2969671"/>
          </a:xfrm>
          <a:prstGeom prst="rect">
            <a:avLst/>
          </a:prstGeom>
        </p:spPr>
      </p:pic>
      <p:cxnSp>
        <p:nvCxnSpPr>
          <p:cNvPr id="3" name="Straight Arrow Connector 2">
            <a:extLst>
              <a:ext uri="{FF2B5EF4-FFF2-40B4-BE49-F238E27FC236}">
                <a16:creationId xmlns:a16="http://schemas.microsoft.com/office/drawing/2014/main" id="{80E14C7E-CB54-34F8-0493-2A52C7B616DE}"/>
              </a:ext>
            </a:extLst>
          </p:cNvPr>
          <p:cNvCxnSpPr/>
          <p:nvPr/>
        </p:nvCxnSpPr>
        <p:spPr>
          <a:xfrm>
            <a:off x="6207512" y="1360449"/>
            <a:ext cx="178420"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FD042FD-8507-D04B-A4E6-C25097EEBADD}"/>
              </a:ext>
            </a:extLst>
          </p:cNvPr>
          <p:cNvCxnSpPr/>
          <p:nvPr/>
        </p:nvCxnSpPr>
        <p:spPr>
          <a:xfrm>
            <a:off x="7069873" y="1360449"/>
            <a:ext cx="200722"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9E868AC-7EDC-9B2D-2815-D78EE4F047B7}"/>
              </a:ext>
            </a:extLst>
          </p:cNvPr>
          <p:cNvCxnSpPr/>
          <p:nvPr/>
        </p:nvCxnSpPr>
        <p:spPr>
          <a:xfrm>
            <a:off x="7590263" y="1471961"/>
            <a:ext cx="0" cy="193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3224271-A39F-E31F-81B7-7CB12E56148A}"/>
              </a:ext>
            </a:extLst>
          </p:cNvPr>
          <p:cNvCxnSpPr>
            <a:cxnSpLocks/>
          </p:cNvCxnSpPr>
          <p:nvPr/>
        </p:nvCxnSpPr>
        <p:spPr>
          <a:xfrm>
            <a:off x="7924800" y="1747024"/>
            <a:ext cx="237893"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A260CCF-295C-5061-8F41-453643CC8E89}"/>
              </a:ext>
            </a:extLst>
          </p:cNvPr>
          <p:cNvCxnSpPr/>
          <p:nvPr/>
        </p:nvCxnSpPr>
        <p:spPr>
          <a:xfrm>
            <a:off x="8460059" y="1858537"/>
            <a:ext cx="0" cy="2007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B7BC61A-BCDD-4947-B3EF-587BD5964344}"/>
              </a:ext>
            </a:extLst>
          </p:cNvPr>
          <p:cNvCxnSpPr/>
          <p:nvPr/>
        </p:nvCxnSpPr>
        <p:spPr>
          <a:xfrm>
            <a:off x="8460059" y="2245112"/>
            <a:ext cx="0" cy="1063083"/>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AA90DF39-4D8E-5E08-91C3-32A69B7D7B65}"/>
              </a:ext>
            </a:extLst>
          </p:cNvPr>
          <p:cNvCxnSpPr/>
          <p:nvPr/>
        </p:nvCxnSpPr>
        <p:spPr>
          <a:xfrm flipH="1">
            <a:off x="7069873" y="3308195"/>
            <a:ext cx="1390186"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C4401A2-6AE8-77C4-0051-C2B192CFEFDA}"/>
              </a:ext>
            </a:extLst>
          </p:cNvPr>
          <p:cNvCxnSpPr>
            <a:cxnSpLocks/>
          </p:cNvCxnSpPr>
          <p:nvPr/>
        </p:nvCxnSpPr>
        <p:spPr>
          <a:xfrm>
            <a:off x="6746487" y="3397405"/>
            <a:ext cx="0" cy="200722"/>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33501DF-914B-5F74-481E-27E569DA7545}"/>
              </a:ext>
            </a:extLst>
          </p:cNvPr>
          <p:cNvCxnSpPr/>
          <p:nvPr/>
        </p:nvCxnSpPr>
        <p:spPr>
          <a:xfrm>
            <a:off x="6746487" y="3787697"/>
            <a:ext cx="0" cy="19328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04DE2CFF-C702-B6AD-3AB6-F57FEA08C46B}"/>
              </a:ext>
            </a:extLst>
          </p:cNvPr>
          <p:cNvCxnSpPr>
            <a:cxnSpLocks/>
          </p:cNvCxnSpPr>
          <p:nvPr/>
        </p:nvCxnSpPr>
        <p:spPr>
          <a:xfrm rot="5400000">
            <a:off x="6111446" y="1487406"/>
            <a:ext cx="653051" cy="594732"/>
          </a:xfrm>
          <a:prstGeom prst="bentConnector3">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5DCE075-A7F6-9A09-99EF-9402A7BB36CE}"/>
              </a:ext>
            </a:extLst>
          </p:cNvPr>
          <p:cNvCxnSpPr/>
          <p:nvPr/>
        </p:nvCxnSpPr>
        <p:spPr>
          <a:xfrm>
            <a:off x="6140605" y="2111298"/>
            <a:ext cx="0" cy="1187816"/>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F06A4EF-3B3B-DA52-AC40-29523BFBF2EC}"/>
              </a:ext>
            </a:extLst>
          </p:cNvPr>
          <p:cNvCxnSpPr>
            <a:cxnSpLocks/>
          </p:cNvCxnSpPr>
          <p:nvPr/>
        </p:nvCxnSpPr>
        <p:spPr>
          <a:xfrm>
            <a:off x="6140605" y="3299114"/>
            <a:ext cx="297366" cy="9081"/>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 name="Hộp Văn bản 1">
            <a:extLst>
              <a:ext uri="{FF2B5EF4-FFF2-40B4-BE49-F238E27FC236}">
                <a16:creationId xmlns:a16="http://schemas.microsoft.com/office/drawing/2014/main" id="{7293DA5B-B690-0F6C-AAFB-AA490A48B653}"/>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12</a:t>
            </a:r>
          </a:p>
        </p:txBody>
      </p:sp>
    </p:spTree>
    <p:extLst>
      <p:ext uri="{BB962C8B-B14F-4D97-AF65-F5344CB8AC3E}">
        <p14:creationId xmlns:p14="http://schemas.microsoft.com/office/powerpoint/2010/main" val="3734696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59"/>
        <p:cNvGrpSpPr/>
        <p:nvPr/>
      </p:nvGrpSpPr>
      <p:grpSpPr>
        <a:xfrm>
          <a:off x="0" y="0"/>
          <a:ext cx="0" cy="0"/>
          <a:chOff x="0" y="0"/>
          <a:chExt cx="0" cy="0"/>
        </a:xfrm>
      </p:grpSpPr>
      <p:sp>
        <p:nvSpPr>
          <p:cNvPr id="660" name="Google Shape;660;p43"/>
          <p:cNvSpPr txBox="1">
            <a:spLocks noGrp="1"/>
          </p:cNvSpPr>
          <p:nvPr>
            <p:ph type="title" idx="1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a:t>BUILDING TFX PIPELINES</a:t>
            </a:r>
            <a:endParaRPr/>
          </a:p>
        </p:txBody>
      </p:sp>
      <p:sp>
        <p:nvSpPr>
          <p:cNvPr id="661" name="Google Shape;661;p43"/>
          <p:cNvSpPr txBox="1">
            <a:spLocks noGrp="1"/>
          </p:cNvSpPr>
          <p:nvPr>
            <p:ph type="subTitle" idx="1"/>
          </p:nvPr>
        </p:nvSpPr>
        <p:spPr>
          <a:xfrm>
            <a:off x="6416724"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Thực</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hiện</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p:txBody>
      </p:sp>
      <p:sp>
        <p:nvSpPr>
          <p:cNvPr id="662" name="Google Shape;662;p43"/>
          <p:cNvSpPr txBox="1">
            <a:spLocks noGrp="1"/>
          </p:cNvSpPr>
          <p:nvPr>
            <p:ph type="title"/>
          </p:nvPr>
        </p:nvSpPr>
        <p:spPr>
          <a:xfrm>
            <a:off x="6385849"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3</a:t>
            </a:r>
            <a:endParaRPr/>
          </a:p>
        </p:txBody>
      </p:sp>
      <p:sp>
        <p:nvSpPr>
          <p:cNvPr id="663" name="Google Shape;663;p43"/>
          <p:cNvSpPr txBox="1">
            <a:spLocks noGrp="1"/>
          </p:cNvSpPr>
          <p:nvPr>
            <p:ph type="subTitle" idx="2"/>
          </p:nvPr>
        </p:nvSpPr>
        <p:spPr>
          <a:xfrm>
            <a:off x="835225"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Định</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nghĩa</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a:p>
        </p:txBody>
      </p:sp>
      <p:sp>
        <p:nvSpPr>
          <p:cNvPr id="664" name="Google Shape;664;p43"/>
          <p:cNvSpPr txBox="1">
            <a:spLocks noGrp="1"/>
          </p:cNvSpPr>
          <p:nvPr>
            <p:ph type="title" idx="3"/>
          </p:nvPr>
        </p:nvSpPr>
        <p:spPr>
          <a:xfrm>
            <a:off x="804350"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1</a:t>
            </a:r>
            <a:endParaRPr/>
          </a:p>
        </p:txBody>
      </p:sp>
      <p:sp>
        <p:nvSpPr>
          <p:cNvPr id="665" name="Google Shape;665;p43"/>
          <p:cNvSpPr txBox="1">
            <a:spLocks noGrp="1"/>
          </p:cNvSpPr>
          <p:nvPr>
            <p:ph type="subTitle" idx="4"/>
          </p:nvPr>
        </p:nvSpPr>
        <p:spPr>
          <a:xfrm>
            <a:off x="3624150" y="22831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Cấu</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hình</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p:txBody>
      </p:sp>
      <p:sp>
        <p:nvSpPr>
          <p:cNvPr id="666" name="Google Shape;666;p43"/>
          <p:cNvSpPr txBox="1">
            <a:spLocks noGrp="1"/>
          </p:cNvSpPr>
          <p:nvPr>
            <p:ph type="title" idx="5"/>
          </p:nvPr>
        </p:nvSpPr>
        <p:spPr>
          <a:xfrm>
            <a:off x="3593246" y="17533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2</a:t>
            </a:r>
            <a:endParaRPr/>
          </a:p>
        </p:txBody>
      </p:sp>
      <p:sp>
        <p:nvSpPr>
          <p:cNvPr id="667" name="Google Shape;667;p43"/>
          <p:cNvSpPr txBox="1">
            <a:spLocks noGrp="1"/>
          </p:cNvSpPr>
          <p:nvPr>
            <p:ph type="subTitle" idx="6"/>
          </p:nvPr>
        </p:nvSpPr>
        <p:spPr>
          <a:xfrm>
            <a:off x="6416724"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Giám</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sát</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p:txBody>
      </p:sp>
      <p:sp>
        <p:nvSpPr>
          <p:cNvPr id="668" name="Google Shape;668;p43"/>
          <p:cNvSpPr txBox="1">
            <a:spLocks noGrp="1"/>
          </p:cNvSpPr>
          <p:nvPr>
            <p:ph type="title" idx="7"/>
          </p:nvPr>
        </p:nvSpPr>
        <p:spPr>
          <a:xfrm>
            <a:off x="6385824"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6</a:t>
            </a:r>
            <a:endParaRPr/>
          </a:p>
        </p:txBody>
      </p:sp>
      <p:sp>
        <p:nvSpPr>
          <p:cNvPr id="669" name="Google Shape;669;p43"/>
          <p:cNvSpPr txBox="1">
            <a:spLocks noGrp="1"/>
          </p:cNvSpPr>
          <p:nvPr>
            <p:ph type="subTitle" idx="8"/>
          </p:nvPr>
        </p:nvSpPr>
        <p:spPr>
          <a:xfrm>
            <a:off x="835225"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Biên</a:t>
            </a:r>
            <a:r>
              <a:rPr lang="en-US">
                <a:latin typeface="Cambria" panose="02040503050406030204" pitchFamily="18" charset="0"/>
                <a:ea typeface="Cambria" panose="02040503050406030204" pitchFamily="18" charset="0"/>
              </a:rPr>
              <a:t> </a:t>
            </a:r>
            <a:r>
              <a:rPr lang="en-US" err="1">
                <a:latin typeface="Cambria" panose="02040503050406030204" pitchFamily="18" charset="0"/>
                <a:ea typeface="Cambria" panose="02040503050406030204" pitchFamily="18" charset="0"/>
              </a:rPr>
              <a:t>dịch</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p:txBody>
      </p:sp>
      <p:sp>
        <p:nvSpPr>
          <p:cNvPr id="670" name="Google Shape;670;p43"/>
          <p:cNvSpPr txBox="1">
            <a:spLocks noGrp="1"/>
          </p:cNvSpPr>
          <p:nvPr>
            <p:ph type="title" idx="9"/>
          </p:nvPr>
        </p:nvSpPr>
        <p:spPr>
          <a:xfrm>
            <a:off x="804325"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4</a:t>
            </a:r>
            <a:endParaRPr/>
          </a:p>
        </p:txBody>
      </p:sp>
      <p:sp>
        <p:nvSpPr>
          <p:cNvPr id="671" name="Google Shape;671;p43"/>
          <p:cNvSpPr txBox="1">
            <a:spLocks noGrp="1"/>
          </p:cNvSpPr>
          <p:nvPr>
            <p:ph type="subTitle" idx="13"/>
          </p:nvPr>
        </p:nvSpPr>
        <p:spPr>
          <a:xfrm>
            <a:off x="3624150" y="3826425"/>
            <a:ext cx="1895700" cy="66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err="1">
                <a:latin typeface="Cambria" panose="02040503050406030204" pitchFamily="18" charset="0"/>
                <a:ea typeface="Cambria" panose="02040503050406030204" pitchFamily="18" charset="0"/>
              </a:rPr>
              <a:t>Chạy</a:t>
            </a:r>
            <a:r>
              <a:rPr lang="en-US">
                <a:latin typeface="Cambria" panose="02040503050406030204" pitchFamily="18" charset="0"/>
                <a:ea typeface="Cambria" panose="02040503050406030204" pitchFamily="18" charset="0"/>
              </a:rPr>
              <a:t> pipeline</a:t>
            </a: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a:p>
            <a:pPr marL="0" lvl="0" indent="0" algn="ctr" rtl="0">
              <a:spcBef>
                <a:spcPts val="0"/>
              </a:spcBef>
              <a:spcAft>
                <a:spcPts val="0"/>
              </a:spcAft>
              <a:buNone/>
            </a:pPr>
            <a:endParaRPr lang="en-US">
              <a:latin typeface="Cambria" panose="02040503050406030204" pitchFamily="18" charset="0"/>
              <a:ea typeface="Cambria" panose="02040503050406030204" pitchFamily="18" charset="0"/>
            </a:endParaRPr>
          </a:p>
        </p:txBody>
      </p:sp>
      <p:sp>
        <p:nvSpPr>
          <p:cNvPr id="672" name="Google Shape;672;p43"/>
          <p:cNvSpPr txBox="1">
            <a:spLocks noGrp="1"/>
          </p:cNvSpPr>
          <p:nvPr>
            <p:ph type="title" idx="14"/>
          </p:nvPr>
        </p:nvSpPr>
        <p:spPr>
          <a:xfrm>
            <a:off x="3593246" y="3296625"/>
            <a:ext cx="1957500" cy="52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Step 5</a:t>
            </a:r>
            <a:endParaRPr/>
          </a:p>
        </p:txBody>
      </p:sp>
      <p:sp>
        <p:nvSpPr>
          <p:cNvPr id="2" name="Hộp Văn bản 1">
            <a:extLst>
              <a:ext uri="{FF2B5EF4-FFF2-40B4-BE49-F238E27FC236}">
                <a16:creationId xmlns:a16="http://schemas.microsoft.com/office/drawing/2014/main" id="{B3F07068-EC36-CAA5-C5C8-CCEC3E026E0C}"/>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13</a:t>
            </a:r>
          </a:p>
        </p:txBody>
      </p:sp>
    </p:spTree>
    <p:extLst>
      <p:ext uri="{BB962C8B-B14F-4D97-AF65-F5344CB8AC3E}">
        <p14:creationId xmlns:p14="http://schemas.microsoft.com/office/powerpoint/2010/main" val="3366329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CD0ADC65-8DC6-9F86-7FE5-979331FC9203}"/>
              </a:ext>
            </a:extLst>
          </p:cNvPr>
          <p:cNvSpPr>
            <a:spLocks noGrp="1"/>
          </p:cNvSpPr>
          <p:nvPr>
            <p:ph type="title" idx="7"/>
          </p:nvPr>
        </p:nvSpPr>
        <p:spPr>
          <a:xfrm>
            <a:off x="1278000" y="118017"/>
            <a:ext cx="6588000" cy="669000"/>
          </a:xfrm>
        </p:spPr>
        <p:txBody>
          <a:bodyPr/>
          <a:lstStyle/>
          <a:p>
            <a:r>
              <a:rPr lang="en-US"/>
              <a:t>Create a pipeline</a:t>
            </a:r>
          </a:p>
        </p:txBody>
      </p:sp>
      <p:pic>
        <p:nvPicPr>
          <p:cNvPr id="17" name="Picture 16">
            <a:extLst>
              <a:ext uri="{FF2B5EF4-FFF2-40B4-BE49-F238E27FC236}">
                <a16:creationId xmlns:a16="http://schemas.microsoft.com/office/drawing/2014/main" id="{ADA6E21F-72B6-782D-5FC7-BBF15620524C}"/>
              </a:ext>
            </a:extLst>
          </p:cNvPr>
          <p:cNvPicPr>
            <a:picLocks noChangeAspect="1"/>
          </p:cNvPicPr>
          <p:nvPr/>
        </p:nvPicPr>
        <p:blipFill>
          <a:blip r:embed="rId2"/>
          <a:stretch>
            <a:fillRect/>
          </a:stretch>
        </p:blipFill>
        <p:spPr>
          <a:xfrm>
            <a:off x="487599" y="928266"/>
            <a:ext cx="4909591" cy="3125062"/>
          </a:xfrm>
          <a:prstGeom prst="rect">
            <a:avLst/>
          </a:prstGeom>
        </p:spPr>
      </p:pic>
      <p:sp>
        <p:nvSpPr>
          <p:cNvPr id="18" name="TextBox 17">
            <a:extLst>
              <a:ext uri="{FF2B5EF4-FFF2-40B4-BE49-F238E27FC236}">
                <a16:creationId xmlns:a16="http://schemas.microsoft.com/office/drawing/2014/main" id="{E751DB2B-3B59-D126-EE84-AD6F41C5E149}"/>
              </a:ext>
            </a:extLst>
          </p:cNvPr>
          <p:cNvSpPr txBox="1"/>
          <p:nvPr/>
        </p:nvSpPr>
        <p:spPr>
          <a:xfrm>
            <a:off x="5501269" y="928266"/>
            <a:ext cx="3370722" cy="3108543"/>
          </a:xfrm>
          <a:prstGeom prst="rect">
            <a:avLst/>
          </a:prstGeom>
          <a:noFill/>
        </p:spPr>
        <p:txBody>
          <a:bodyPr wrap="square" rtlCol="0">
            <a:spAutoFit/>
          </a:bodyPr>
          <a:lstStyle/>
          <a:p>
            <a:r>
              <a:rPr lang="en-US" err="1">
                <a:solidFill>
                  <a:schemeClr val="bg1"/>
                </a:solidFill>
                <a:latin typeface="Cambria" panose="02040503050406030204" pitchFamily="18" charset="0"/>
                <a:ea typeface="Cambria" panose="02040503050406030204" pitchFamily="18" charset="0"/>
              </a:rPr>
              <a:t>Định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nghĩa</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hàm</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tạo</a:t>
            </a:r>
            <a:r>
              <a:rPr lang="en-US">
                <a:solidFill>
                  <a:schemeClr val="bg1"/>
                </a:solidFill>
                <a:latin typeface="Cambria" panose="02040503050406030204" pitchFamily="18" charset="0"/>
                <a:ea typeface="Cambria" panose="02040503050406030204" pitchFamily="18" charset="0"/>
              </a:rPr>
              <a:t> pipeline.</a:t>
            </a:r>
          </a:p>
          <a:p>
            <a:endParaRPr lang="en-US">
              <a:solidFill>
                <a:schemeClr val="bg1"/>
              </a:solidFill>
              <a:latin typeface="Cambria" panose="02040503050406030204" pitchFamily="18" charset="0"/>
              <a:ea typeface="Cambria" panose="02040503050406030204" pitchFamily="18" charset="0"/>
            </a:endParaRPr>
          </a:p>
          <a:p>
            <a:r>
              <a:rPr lang="en-US">
                <a:solidFill>
                  <a:schemeClr val="bg1"/>
                </a:solidFill>
                <a:latin typeface="Cambria" panose="02040503050406030204" pitchFamily="18" charset="0"/>
                <a:ea typeface="Cambria" panose="02040503050406030204" pitchFamily="18" charset="0"/>
              </a:rPr>
              <a:t>Trong </a:t>
            </a:r>
            <a:r>
              <a:rPr lang="en-US" err="1">
                <a:solidFill>
                  <a:schemeClr val="bg1"/>
                </a:solidFill>
                <a:latin typeface="Cambria" panose="02040503050406030204" pitchFamily="18" charset="0"/>
                <a:ea typeface="Cambria" panose="02040503050406030204" pitchFamily="18" charset="0"/>
              </a:rPr>
              <a:t>đó</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cấu</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hình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từng</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thành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phần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trong</a:t>
            </a:r>
            <a:r>
              <a:rPr lang="en-US">
                <a:solidFill>
                  <a:schemeClr val="bg1"/>
                </a:solidFill>
                <a:latin typeface="Cambria" panose="02040503050406030204" pitchFamily="18" charset="0"/>
                <a:ea typeface="Cambria" panose="02040503050406030204" pitchFamily="18" charset="0"/>
              </a:rPr>
              <a:t> pipeline.</a:t>
            </a:r>
          </a:p>
          <a:p>
            <a:endParaRPr lang="en-US">
              <a:solidFill>
                <a:schemeClr val="bg1"/>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err="1">
                <a:solidFill>
                  <a:schemeClr val="tx2">
                    <a:lumMod val="40000"/>
                    <a:lumOff val="60000"/>
                  </a:schemeClr>
                </a:solidFill>
                <a:latin typeface="Cambria" panose="02040503050406030204" pitchFamily="18" charset="0"/>
                <a:ea typeface="Cambria" panose="02040503050406030204" pitchFamily="18" charset="0"/>
              </a:rPr>
              <a:t>p</a:t>
            </a:r>
            <a:r>
              <a:rPr lang="en-US" sz="1400" err="1">
                <a:solidFill>
                  <a:schemeClr val="tx2">
                    <a:lumMod val="40000"/>
                    <a:lumOff val="60000"/>
                  </a:schemeClr>
                </a:solidFill>
                <a:latin typeface="Cambria" panose="02040503050406030204" pitchFamily="18" charset="0"/>
                <a:ea typeface="Cambria" panose="02040503050406030204" pitchFamily="18" charset="0"/>
              </a:rPr>
              <a:t>ipeline_name</a:t>
            </a:r>
            <a:r>
              <a:rPr lang="en-US" sz="1400">
                <a:solidFill>
                  <a:schemeClr val="tx2">
                    <a:lumMod val="40000"/>
                    <a:lumOff val="60000"/>
                  </a:schemeClr>
                </a:solidFill>
                <a:latin typeface="Cambria" panose="02040503050406030204" pitchFamily="18" charset="0"/>
                <a:ea typeface="Cambria" panose="02040503050406030204" pitchFamily="18" charset="0"/>
              </a:rPr>
              <a:t>: </a:t>
            </a:r>
            <a:r>
              <a:rPr lang="en-US" sz="1400" err="1">
                <a:solidFill>
                  <a:schemeClr val="bg1"/>
                </a:solidFill>
                <a:latin typeface="Cambria" panose="02040503050406030204" pitchFamily="18" charset="0"/>
                <a:ea typeface="Cambria" panose="02040503050406030204" pitchFamily="18" charset="0"/>
              </a:rPr>
              <a:t>tên</a:t>
            </a:r>
            <a:r>
              <a:rPr lang="en-US" sz="1400">
                <a:solidFill>
                  <a:schemeClr val="bg1"/>
                </a:solidFill>
                <a:latin typeface="Cambria" panose="02040503050406030204" pitchFamily="18" charset="0"/>
                <a:ea typeface="Cambria" panose="02040503050406030204" pitchFamily="18" charset="0"/>
              </a:rPr>
              <a:t> </a:t>
            </a:r>
            <a:r>
              <a:rPr lang="en-US" sz="1400" err="1">
                <a:solidFill>
                  <a:schemeClr val="bg1"/>
                </a:solidFill>
                <a:latin typeface="Cambria" panose="02040503050406030204" pitchFamily="18" charset="0"/>
                <a:ea typeface="Cambria" panose="02040503050406030204" pitchFamily="18" charset="0"/>
              </a:rPr>
              <a:t>của</a:t>
            </a:r>
            <a:r>
              <a:rPr lang="en-US" sz="1400">
                <a:solidFill>
                  <a:schemeClr val="bg1"/>
                </a:solidFill>
                <a:latin typeface="Cambria" panose="02040503050406030204" pitchFamily="18" charset="0"/>
                <a:ea typeface="Cambria" panose="02040503050406030204" pitchFamily="18" charset="0"/>
              </a:rPr>
              <a:t> pipeline (</a:t>
            </a:r>
            <a:r>
              <a:rPr lang="en-US" sz="1400" err="1">
                <a:solidFill>
                  <a:schemeClr val="bg1"/>
                </a:solidFill>
                <a:latin typeface="Cambria" panose="02040503050406030204" pitchFamily="18" charset="0"/>
                <a:ea typeface="Cambria" panose="02040503050406030204" pitchFamily="18" charset="0"/>
              </a:rPr>
              <a:t>phải</a:t>
            </a:r>
            <a:r>
              <a:rPr lang="en-US" sz="1400">
                <a:solidFill>
                  <a:schemeClr val="bg1"/>
                </a:solidFill>
                <a:latin typeface="Cambria" panose="02040503050406030204" pitchFamily="18" charset="0"/>
                <a:ea typeface="Cambria" panose="02040503050406030204" pitchFamily="18" charset="0"/>
              </a:rPr>
              <a:t> </a:t>
            </a:r>
            <a:r>
              <a:rPr lang="en-US" sz="1400" err="1">
                <a:solidFill>
                  <a:schemeClr val="bg1"/>
                </a:solidFill>
                <a:latin typeface="Cambria" panose="02040503050406030204" pitchFamily="18" charset="0"/>
                <a:ea typeface="Cambria" panose="02040503050406030204" pitchFamily="18" charset="0"/>
              </a:rPr>
              <a:t>là</a:t>
            </a:r>
            <a:r>
              <a:rPr lang="en-US" sz="1400">
                <a:solidFill>
                  <a:schemeClr val="bg1"/>
                </a:solidFill>
                <a:latin typeface="Cambria" panose="02040503050406030204" pitchFamily="18" charset="0"/>
                <a:ea typeface="Cambria" panose="02040503050406030204" pitchFamily="18" charset="0"/>
              </a:rPr>
              <a:t> </a:t>
            </a:r>
            <a:r>
              <a:rPr lang="en-US" sz="1400" err="1">
                <a:solidFill>
                  <a:schemeClr val="bg1"/>
                </a:solidFill>
                <a:latin typeface="Cambria" panose="02040503050406030204" pitchFamily="18" charset="0"/>
                <a:ea typeface="Cambria" panose="02040503050406030204" pitchFamily="18" charset="0"/>
              </a:rPr>
              <a:t>duy</a:t>
            </a:r>
            <a:r>
              <a:rPr lang="en-US" sz="1400">
                <a:solidFill>
                  <a:schemeClr val="bg1"/>
                </a:solidFill>
                <a:latin typeface="Cambria" panose="02040503050406030204" pitchFamily="18" charset="0"/>
                <a:ea typeface="Cambria" panose="02040503050406030204" pitchFamily="18" charset="0"/>
              </a:rPr>
              <a:t> </a:t>
            </a:r>
            <a:r>
              <a:rPr lang="en-US" sz="1400" err="1">
                <a:solidFill>
                  <a:schemeClr val="bg1"/>
                </a:solidFill>
                <a:latin typeface="Cambria" panose="02040503050406030204" pitchFamily="18" charset="0"/>
                <a:ea typeface="Cambria" panose="02040503050406030204" pitchFamily="18" charset="0"/>
              </a:rPr>
              <a:t>nhất</a:t>
            </a:r>
            <a:r>
              <a:rPr lang="en-US" sz="1400">
                <a:solidFill>
                  <a:schemeClr val="bg1"/>
                </a:solidFill>
                <a:latin typeface="Cambria" panose="02040503050406030204" pitchFamily="18" charset="0"/>
                <a:ea typeface="Cambria" panose="02040503050406030204" pitchFamily="18" charset="0"/>
              </a:rPr>
              <a:t>).</a:t>
            </a:r>
            <a:endParaRPr lang="en-US" sz="1400">
              <a:solidFill>
                <a:schemeClr val="tx2">
                  <a:lumMod val="40000"/>
                  <a:lumOff val="60000"/>
                </a:schemeClr>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err="1">
                <a:solidFill>
                  <a:schemeClr val="tx2">
                    <a:lumMod val="40000"/>
                    <a:lumOff val="60000"/>
                  </a:schemeClr>
                </a:solidFill>
                <a:latin typeface="Cambria" panose="02040503050406030204" pitchFamily="18" charset="0"/>
                <a:ea typeface="Cambria" panose="02040503050406030204" pitchFamily="18" charset="0"/>
              </a:rPr>
              <a:t>pipeline_root</a:t>
            </a:r>
            <a:r>
              <a:rPr lang="en-US">
                <a:solidFill>
                  <a:schemeClr val="tx2">
                    <a:lumMod val="40000"/>
                    <a:lumOff val="60000"/>
                  </a:schemeClr>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đường</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dẫn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gốc</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của</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kết</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quả</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đầu</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ra</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của</a:t>
            </a:r>
            <a:r>
              <a:rPr lang="en-US">
                <a:solidFill>
                  <a:schemeClr val="bg1"/>
                </a:solidFill>
                <a:latin typeface="Cambria" panose="02040503050406030204" pitchFamily="18" charset="0"/>
                <a:ea typeface="Cambria" panose="02040503050406030204" pitchFamily="18" charset="0"/>
              </a:rPr>
              <a:t> pipeline.</a:t>
            </a:r>
            <a:endParaRPr lang="en-US">
              <a:solidFill>
                <a:schemeClr val="tx2">
                  <a:lumMod val="40000"/>
                  <a:lumOff val="60000"/>
                </a:schemeClr>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err="1">
                <a:solidFill>
                  <a:schemeClr val="tx2">
                    <a:lumMod val="40000"/>
                    <a:lumOff val="60000"/>
                  </a:schemeClr>
                </a:solidFill>
                <a:latin typeface="Cambria" panose="02040503050406030204" pitchFamily="18" charset="0"/>
                <a:ea typeface="Cambria" panose="02040503050406030204" pitchFamily="18" charset="0"/>
              </a:rPr>
              <a:t>metadata_connection_config</a:t>
            </a:r>
            <a:r>
              <a:rPr lang="en-US">
                <a:solidFill>
                  <a:schemeClr val="tx2">
                    <a:lumMod val="40000"/>
                    <a:lumOff val="60000"/>
                  </a:schemeClr>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cấu</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hình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kết</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nối</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cho</a:t>
            </a:r>
            <a:r>
              <a:rPr lang="en-US">
                <a:solidFill>
                  <a:schemeClr val="bg1"/>
                </a:solidFill>
                <a:latin typeface="Cambria" panose="02040503050406030204" pitchFamily="18" charset="0"/>
                <a:ea typeface="Cambria" panose="02040503050406030204" pitchFamily="18" charset="0"/>
              </a:rPr>
              <a:t> ML metadata.</a:t>
            </a:r>
            <a:endParaRPr lang="en-US">
              <a:solidFill>
                <a:schemeClr val="tx2">
                  <a:lumMod val="40000"/>
                  <a:lumOff val="60000"/>
                </a:schemeClr>
              </a:solidFill>
              <a:latin typeface="Cambria" panose="02040503050406030204" pitchFamily="18" charset="0"/>
              <a:ea typeface="Cambria" panose="02040503050406030204" pitchFamily="18" charset="0"/>
            </a:endParaRPr>
          </a:p>
          <a:p>
            <a:pPr marL="285750" indent="-285750">
              <a:buClr>
                <a:schemeClr val="bg1"/>
              </a:buClr>
              <a:buFont typeface="Arial" panose="020B0604020202020204" pitchFamily="34" charset="0"/>
              <a:buChar char="•"/>
            </a:pPr>
            <a:r>
              <a:rPr lang="en-US">
                <a:solidFill>
                  <a:schemeClr val="tx2">
                    <a:lumMod val="40000"/>
                    <a:lumOff val="60000"/>
                  </a:schemeClr>
                </a:solidFill>
                <a:latin typeface="Cambria" panose="02040503050406030204" pitchFamily="18" charset="0"/>
                <a:ea typeface="Cambria" panose="02040503050406030204" pitchFamily="18" charset="0"/>
              </a:rPr>
              <a:t>components: </a:t>
            </a:r>
            <a:r>
              <a:rPr lang="en-US" err="1">
                <a:solidFill>
                  <a:schemeClr val="bg1"/>
                </a:solidFill>
                <a:latin typeface="Cambria" panose="02040503050406030204" pitchFamily="18" charset="0"/>
                <a:ea typeface="Cambria" panose="02040503050406030204" pitchFamily="18" charset="0"/>
              </a:rPr>
              <a:t>một</a:t>
            </a:r>
            <a:r>
              <a:rPr lang="en-US">
                <a:solidFill>
                  <a:schemeClr val="bg1"/>
                </a:solidFill>
                <a:latin typeface="Cambria" panose="02040503050406030204" pitchFamily="18" charset="0"/>
                <a:ea typeface="Cambria" panose="02040503050406030204" pitchFamily="18" charset="0"/>
              </a:rPr>
              <a:t> list </a:t>
            </a:r>
            <a:r>
              <a:rPr lang="en-US" err="1">
                <a:solidFill>
                  <a:schemeClr val="bg1"/>
                </a:solidFill>
                <a:latin typeface="Cambria" panose="02040503050406030204" pitchFamily="18" charset="0"/>
                <a:ea typeface="Cambria" panose="02040503050406030204" pitchFamily="18" charset="0"/>
              </a:rPr>
              <a:t>các</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thành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phần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cấu</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thành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nên</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quy</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trình</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làm</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việc</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của</a:t>
            </a:r>
            <a:r>
              <a:rPr lang="en-US">
                <a:solidFill>
                  <a:schemeClr val="bg1"/>
                </a:solidFill>
                <a:latin typeface="Cambria" panose="02040503050406030204" pitchFamily="18" charset="0"/>
                <a:ea typeface="Cambria" panose="02040503050406030204" pitchFamily="18" charset="0"/>
              </a:rPr>
              <a:t> pipeline.</a:t>
            </a:r>
            <a:endParaRPr lang="en-US">
              <a:solidFill>
                <a:schemeClr val="tx2">
                  <a:lumMod val="40000"/>
                  <a:lumOff val="60000"/>
                </a:schemeClr>
              </a:solidFill>
              <a:latin typeface="Cambria" panose="02040503050406030204" pitchFamily="18" charset="0"/>
              <a:ea typeface="Cambria" panose="02040503050406030204" pitchFamily="18" charset="0"/>
            </a:endParaRPr>
          </a:p>
        </p:txBody>
      </p:sp>
      <p:sp>
        <p:nvSpPr>
          <p:cNvPr id="2" name="Hộp Văn bản 1">
            <a:extLst>
              <a:ext uri="{FF2B5EF4-FFF2-40B4-BE49-F238E27FC236}">
                <a16:creationId xmlns:a16="http://schemas.microsoft.com/office/drawing/2014/main" id="{C0221308-2EB1-91C9-4F3D-18FCB89E717D}"/>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14</a:t>
            </a:r>
          </a:p>
        </p:txBody>
      </p:sp>
    </p:spTree>
    <p:extLst>
      <p:ext uri="{BB962C8B-B14F-4D97-AF65-F5344CB8AC3E}">
        <p14:creationId xmlns:p14="http://schemas.microsoft.com/office/powerpoint/2010/main" val="846555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r>
              <a:rPr lang="en-US"/>
              <a:t>TFX COMPONENTS</a:t>
            </a: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03</a:t>
            </a:r>
            <a:endParaRPr/>
          </a:p>
        </p:txBody>
      </p:sp>
      <p:sp>
        <p:nvSpPr>
          <p:cNvPr id="2" name="Hộp Văn bản 1">
            <a:extLst>
              <a:ext uri="{FF2B5EF4-FFF2-40B4-BE49-F238E27FC236}">
                <a16:creationId xmlns:a16="http://schemas.microsoft.com/office/drawing/2014/main" id="{BD1C7F58-99F7-1E8A-ADCC-5024319849A3}"/>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15</a:t>
            </a:r>
          </a:p>
        </p:txBody>
      </p:sp>
    </p:spTree>
    <p:extLst>
      <p:ext uri="{BB962C8B-B14F-4D97-AF65-F5344CB8AC3E}">
        <p14:creationId xmlns:p14="http://schemas.microsoft.com/office/powerpoint/2010/main" val="2455440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Hình ảnh 2">
            <a:extLst>
              <a:ext uri="{FF2B5EF4-FFF2-40B4-BE49-F238E27FC236}">
                <a16:creationId xmlns:a16="http://schemas.microsoft.com/office/drawing/2014/main" id="{D06CBADC-DB04-F41F-6C03-1FE4780CD84C}"/>
              </a:ext>
            </a:extLst>
          </p:cNvPr>
          <p:cNvPicPr>
            <a:picLocks noChangeAspect="1"/>
          </p:cNvPicPr>
          <p:nvPr/>
        </p:nvPicPr>
        <p:blipFill>
          <a:blip r:embed="rId3"/>
          <a:stretch>
            <a:fillRect/>
          </a:stretch>
        </p:blipFill>
        <p:spPr>
          <a:xfrm>
            <a:off x="6884873" y="979738"/>
            <a:ext cx="2071751" cy="2837137"/>
          </a:xfrm>
          <a:prstGeom prst="rect">
            <a:avLst/>
          </a:prstGeom>
        </p:spPr>
      </p:pic>
      <p:sp>
        <p:nvSpPr>
          <p:cNvPr id="432" name="Google Shape;432;p35"/>
          <p:cNvSpPr txBox="1">
            <a:spLocks noGrp="1"/>
          </p:cNvSpPr>
          <p:nvPr>
            <p:ph type="subTitle" idx="4294967295"/>
          </p:nvPr>
        </p:nvSpPr>
        <p:spPr>
          <a:xfrm flipH="1">
            <a:off x="849431" y="1056607"/>
            <a:ext cx="5771962" cy="349800"/>
          </a:xfrm>
          <a:prstGeom prst="rect">
            <a:avLst/>
          </a:prstGeom>
        </p:spPr>
        <p:txBody>
          <a:bodyPr spcFirstLastPara="1" wrap="square" lIns="91425" tIns="91425" rIns="91425" bIns="91425" anchor="t" anchorCtr="0">
            <a:noAutofit/>
          </a:bodyPr>
          <a:lstStyle/>
          <a:p>
            <a:pPr algn="just"/>
            <a:r>
              <a:rPr lang="vi-VN" sz="1400" b="0" i="0">
                <a:solidFill>
                  <a:schemeClr val="tx2">
                    <a:lumMod val="40000"/>
                    <a:lumOff val="60000"/>
                  </a:schemeClr>
                </a:solidFill>
                <a:effectLst/>
                <a:latin typeface="Cambria" panose="02040503050406030204" pitchFamily="18" charset="0"/>
                <a:ea typeface="Cambria" panose="02040503050406030204" pitchFamily="18" charset="0"/>
              </a:rPr>
              <a:t>Component ExampleGen</a:t>
            </a:r>
            <a:r>
              <a:rPr lang="vi-VN" sz="1400" b="0" i="0">
                <a:solidFill>
                  <a:srgbClr val="D1D5DB"/>
                </a:solidFill>
                <a:effectLst/>
                <a:latin typeface="Cambria" panose="02040503050406030204" pitchFamily="18" charset="0"/>
                <a:ea typeface="Cambria" panose="02040503050406030204" pitchFamily="18" charset="0"/>
              </a:rPr>
              <a:t> trong TFX có chức năng đọc dữ liệu vào pipeline từ các nguồn khác nhau và chuyển đổi chúng thành định dạng</a:t>
            </a:r>
            <a:r>
              <a:rPr lang="en-US" sz="1400" b="0" i="0">
                <a:solidFill>
                  <a:srgbClr val="D1D5DB"/>
                </a:solidFill>
                <a:effectLst/>
                <a:latin typeface="Cambria" panose="02040503050406030204" pitchFamily="18" charset="0"/>
                <a:ea typeface="Cambria" panose="02040503050406030204" pitchFamily="18" charset="0"/>
              </a:rPr>
              <a:t> Example record / Sequence Ex record</a:t>
            </a:r>
            <a:r>
              <a:rPr lang="vi-VN" sz="1400" b="0" i="0">
                <a:solidFill>
                  <a:srgbClr val="D1D5DB"/>
                </a:solidFill>
                <a:effectLst/>
                <a:latin typeface="Cambria" panose="02040503050406030204" pitchFamily="18" charset="0"/>
                <a:ea typeface="Cambria" panose="02040503050406030204" pitchFamily="18" charset="0"/>
              </a:rPr>
              <a:t>. </a:t>
            </a:r>
            <a:r>
              <a:rPr lang="en-US" sz="1400" b="0" i="0" err="1">
                <a:solidFill>
                  <a:srgbClr val="D1D5DB"/>
                </a:solidFill>
                <a:effectLst/>
                <a:latin typeface="Cambria" panose="02040503050406030204" pitchFamily="18" charset="0"/>
                <a:ea typeface="Cambria" panose="02040503050406030204" pitchFamily="18" charset="0"/>
              </a:rPr>
              <a:t>Và</a:t>
            </a:r>
            <a:r>
              <a:rPr lang="en-US" sz="1400" b="0" i="0">
                <a:solidFill>
                  <a:srgbClr val="D1D5DB"/>
                </a:solidFill>
                <a:effectLst/>
                <a:latin typeface="Cambria" panose="02040503050406030204" pitchFamily="18" charset="0"/>
                <a:ea typeface="Cambria" panose="02040503050406030204" pitchFamily="18" charset="0"/>
              </a:rPr>
              <a:t> </a:t>
            </a:r>
            <a:r>
              <a:rPr lang="vi-VN" sz="1400" b="0" i="0">
                <a:solidFill>
                  <a:srgbClr val="D1D5DB"/>
                </a:solidFill>
                <a:effectLst/>
                <a:latin typeface="Cambria" panose="02040503050406030204" pitchFamily="18" charset="0"/>
                <a:ea typeface="Cambria" panose="02040503050406030204" pitchFamily="18" charset="0"/>
              </a:rPr>
              <a:t>cũng có thể tạo ra các tập dữ liệu train và eval bằng cách chia dữ liệu đầu vào theo tỉ lệ đã chỉ định.</a:t>
            </a:r>
          </a:p>
          <a:p>
            <a:pPr algn="just"/>
            <a:r>
              <a:rPr lang="vi-VN" sz="1400" b="0" i="0">
                <a:solidFill>
                  <a:srgbClr val="D1D5DB"/>
                </a:solidFill>
                <a:effectLst/>
                <a:latin typeface="Cambria" panose="02040503050406030204" pitchFamily="18" charset="0"/>
                <a:ea typeface="Cambria" panose="02040503050406030204" pitchFamily="18" charset="0"/>
              </a:rPr>
              <a:t>Trong một pipeline thực tế, ExampleGen thường là bước đầu tiên để đọc dữ liệu vào pipeline, chuẩn hóa định dạng và chuẩn bị cho các thành phần khác trong pipeline.</a:t>
            </a:r>
          </a:p>
        </p:txBody>
      </p:sp>
      <p:sp>
        <p:nvSpPr>
          <p:cNvPr id="434" name="Google Shape;434;p35"/>
          <p:cNvSpPr txBox="1">
            <a:spLocks noGrp="1"/>
          </p:cNvSpPr>
          <p:nvPr>
            <p:ph type="title"/>
          </p:nvPr>
        </p:nvSpPr>
        <p:spPr>
          <a:xfrm>
            <a:off x="1090179" y="266838"/>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ExampleGen</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3355" t="1939" r="82273" b="5435"/>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6" name="Hình ảnh 5">
            <a:extLst>
              <a:ext uri="{FF2B5EF4-FFF2-40B4-BE49-F238E27FC236}">
                <a16:creationId xmlns:a16="http://schemas.microsoft.com/office/drawing/2014/main" id="{C18BECAE-4926-B3A8-31C6-73A3E57D174E}"/>
              </a:ext>
            </a:extLst>
          </p:cNvPr>
          <p:cNvPicPr>
            <a:picLocks noChangeAspect="1"/>
          </p:cNvPicPr>
          <p:nvPr/>
        </p:nvPicPr>
        <p:blipFill>
          <a:blip r:embed="rId5"/>
          <a:stretch>
            <a:fillRect/>
          </a:stretch>
        </p:blipFill>
        <p:spPr>
          <a:xfrm>
            <a:off x="1389174" y="3472581"/>
            <a:ext cx="5070245" cy="952569"/>
          </a:xfrm>
          <a:prstGeom prst="rect">
            <a:avLst/>
          </a:prstGeom>
        </p:spPr>
      </p:pic>
      <p:sp>
        <p:nvSpPr>
          <p:cNvPr id="2" name="Hộp Văn bản 1">
            <a:extLst>
              <a:ext uri="{FF2B5EF4-FFF2-40B4-BE49-F238E27FC236}">
                <a16:creationId xmlns:a16="http://schemas.microsoft.com/office/drawing/2014/main" id="{B5392072-820D-9279-20B8-A1637877F8F8}"/>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16</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57490" y="790520"/>
            <a:ext cx="5771962" cy="349800"/>
          </a:xfrm>
          <a:prstGeom prst="rect">
            <a:avLst/>
          </a:prstGeom>
        </p:spPr>
        <p:txBody>
          <a:bodyPr spcFirstLastPara="1" wrap="square" lIns="91425" tIns="91425" rIns="91425" bIns="91425" anchor="t" anchorCtr="0">
            <a:noAutofit/>
          </a:bodyPr>
          <a:lstStyle/>
          <a:p>
            <a:pPr algn="just"/>
            <a:r>
              <a:rPr lang="vi-VN" sz="1400" b="0" i="0">
                <a:solidFill>
                  <a:schemeClr val="tx2">
                    <a:lumMod val="40000"/>
                    <a:lumOff val="60000"/>
                  </a:schemeClr>
                </a:solidFill>
                <a:effectLst/>
                <a:latin typeface="Cambria" panose="02040503050406030204" pitchFamily="18" charset="0"/>
                <a:ea typeface="Cambria" panose="02040503050406030204" pitchFamily="18" charset="0"/>
              </a:rPr>
              <a:t>Component StatisticsGen </a:t>
            </a:r>
            <a:r>
              <a:rPr lang="vi-VN" sz="1400" b="0" i="0">
                <a:solidFill>
                  <a:srgbClr val="D1D5DB"/>
                </a:solidFill>
                <a:effectLst/>
                <a:latin typeface="Cambria" panose="02040503050406030204" pitchFamily="18" charset="0"/>
                <a:ea typeface="Cambria" panose="02040503050406030204" pitchFamily="18" charset="0"/>
              </a:rPr>
              <a:t>trong TFX có chức năng tính toán các thống kê quan trọng của dữ liệu đầu vào, bao gồm số lượng, trung bình, phương sai, giá trị lớn nhất và nhỏ nhất, để giúp người dùng hiểu hơn về dữ liệu và kiểm tra tính hợp lệ của dữ liệu đầu vào.</a:t>
            </a:r>
          </a:p>
          <a:p>
            <a:pPr algn="just"/>
            <a:r>
              <a:rPr lang="vi-VN" sz="1400" b="0" i="0">
                <a:solidFill>
                  <a:srgbClr val="D1D5DB"/>
                </a:solidFill>
                <a:effectLst/>
                <a:latin typeface="Cambria" panose="02040503050406030204" pitchFamily="18" charset="0"/>
                <a:ea typeface="Cambria" panose="02040503050406030204" pitchFamily="18" charset="0"/>
              </a:rPr>
              <a:t>StatisticsGen có thể hoạt động trên các định dạng dữ liệu khác nhau như CSV, JSON hoặc TensorFlow Record. Nó cũng hỗ trợ việc thêm các biến đổi dữ liệu tùy chỉnh để tính toán các thống kê phù hợp với yêu cầu của người dùng.</a:t>
            </a:r>
          </a:p>
        </p:txBody>
      </p:sp>
      <p:sp>
        <p:nvSpPr>
          <p:cNvPr id="434" name="Google Shape;434;p35"/>
          <p:cNvSpPr txBox="1">
            <a:spLocks noGrp="1"/>
          </p:cNvSpPr>
          <p:nvPr>
            <p:ph type="title"/>
          </p:nvPr>
        </p:nvSpPr>
        <p:spPr>
          <a:xfrm>
            <a:off x="1038316" y="183727"/>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StatisticsGen</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7316" t="1333" r="68312" b="6041"/>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12F3752B-CF6F-6912-8144-8235A8BB61A8}"/>
              </a:ext>
            </a:extLst>
          </p:cNvPr>
          <p:cNvPicPr>
            <a:picLocks noChangeAspect="1"/>
          </p:cNvPicPr>
          <p:nvPr/>
        </p:nvPicPr>
        <p:blipFill>
          <a:blip r:embed="rId4"/>
          <a:stretch>
            <a:fillRect/>
          </a:stretch>
        </p:blipFill>
        <p:spPr>
          <a:xfrm>
            <a:off x="6896029" y="953440"/>
            <a:ext cx="2113486" cy="2894291"/>
          </a:xfrm>
          <a:prstGeom prst="rect">
            <a:avLst/>
          </a:prstGeom>
        </p:spPr>
      </p:pic>
      <p:pic>
        <p:nvPicPr>
          <p:cNvPr id="8" name="Hình ảnh 7">
            <a:extLst>
              <a:ext uri="{FF2B5EF4-FFF2-40B4-BE49-F238E27FC236}">
                <a16:creationId xmlns:a16="http://schemas.microsoft.com/office/drawing/2014/main" id="{DF324A34-F77C-A451-AC73-C72739719ADC}"/>
              </a:ext>
            </a:extLst>
          </p:cNvPr>
          <p:cNvPicPr>
            <a:picLocks noChangeAspect="1"/>
          </p:cNvPicPr>
          <p:nvPr/>
        </p:nvPicPr>
        <p:blipFill>
          <a:blip r:embed="rId5"/>
          <a:stretch>
            <a:fillRect/>
          </a:stretch>
        </p:blipFill>
        <p:spPr>
          <a:xfrm>
            <a:off x="2816072" y="2880240"/>
            <a:ext cx="3713380" cy="372063"/>
          </a:xfrm>
          <a:prstGeom prst="rect">
            <a:avLst/>
          </a:prstGeom>
        </p:spPr>
      </p:pic>
      <p:pic>
        <p:nvPicPr>
          <p:cNvPr id="10" name="Hình ảnh 9">
            <a:extLst>
              <a:ext uri="{FF2B5EF4-FFF2-40B4-BE49-F238E27FC236}">
                <a16:creationId xmlns:a16="http://schemas.microsoft.com/office/drawing/2014/main" id="{A207EE23-8CDC-FB11-3D2D-D99FDCC89BDE}"/>
              </a:ext>
            </a:extLst>
          </p:cNvPr>
          <p:cNvPicPr>
            <a:picLocks noChangeAspect="1"/>
          </p:cNvPicPr>
          <p:nvPr/>
        </p:nvPicPr>
        <p:blipFill>
          <a:blip r:embed="rId6"/>
          <a:stretch>
            <a:fillRect/>
          </a:stretch>
        </p:blipFill>
        <p:spPr>
          <a:xfrm>
            <a:off x="1299971" y="3315669"/>
            <a:ext cx="3798501" cy="1704532"/>
          </a:xfrm>
          <a:prstGeom prst="rect">
            <a:avLst/>
          </a:prstGeom>
        </p:spPr>
      </p:pic>
      <p:sp>
        <p:nvSpPr>
          <p:cNvPr id="2" name="Hộp Văn bản 1">
            <a:extLst>
              <a:ext uri="{FF2B5EF4-FFF2-40B4-BE49-F238E27FC236}">
                <a16:creationId xmlns:a16="http://schemas.microsoft.com/office/drawing/2014/main" id="{5EF999ED-A5B8-755C-49F2-11EF73D71CBC}"/>
              </a:ext>
            </a:extLst>
          </p:cNvPr>
          <p:cNvSpPr txBox="1"/>
          <p:nvPr/>
        </p:nvSpPr>
        <p:spPr>
          <a:xfrm>
            <a:off x="8723970" y="4818100"/>
            <a:ext cx="419864"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17</a:t>
            </a:r>
          </a:p>
        </p:txBody>
      </p:sp>
    </p:spTree>
    <p:extLst>
      <p:ext uri="{BB962C8B-B14F-4D97-AF65-F5344CB8AC3E}">
        <p14:creationId xmlns:p14="http://schemas.microsoft.com/office/powerpoint/2010/main" val="4043900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896775"/>
            <a:ext cx="6105022" cy="349800"/>
          </a:xfrm>
          <a:prstGeom prst="rect">
            <a:avLst/>
          </a:prstGeom>
        </p:spPr>
        <p:txBody>
          <a:bodyPr spcFirstLastPara="1" wrap="square" lIns="91425" tIns="91425" rIns="91425" bIns="91425" anchor="t" anchorCtr="0">
            <a:noAutofit/>
          </a:bodyPr>
          <a:lstStyle/>
          <a:p>
            <a:pPr algn="just"/>
            <a:r>
              <a:rPr lang="vi-VN" sz="1400" b="0" i="0">
                <a:solidFill>
                  <a:schemeClr val="tx2">
                    <a:lumMod val="40000"/>
                    <a:lumOff val="60000"/>
                  </a:schemeClr>
                </a:solidFill>
                <a:effectLst/>
                <a:latin typeface="Cambria"/>
                <a:ea typeface="Cambria"/>
              </a:rPr>
              <a:t>Component SchemaGen </a:t>
            </a:r>
            <a:r>
              <a:rPr lang="vi-VN" sz="1400" b="0" i="0">
                <a:solidFill>
                  <a:srgbClr val="D1D5DB"/>
                </a:solidFill>
                <a:effectLst/>
                <a:latin typeface="Cambria"/>
                <a:ea typeface="Cambria"/>
              </a:rPr>
              <a:t>trong TFX là </a:t>
            </a:r>
            <a:r>
              <a:rPr lang="vi-VN" sz="1400">
                <a:solidFill>
                  <a:srgbClr val="D1D5DB"/>
                </a:solidFill>
                <a:latin typeface="Cambria"/>
                <a:ea typeface="Cambria"/>
              </a:rPr>
              <a:t>component được </a:t>
            </a:r>
            <a:r>
              <a:rPr lang="vi-VN" sz="1400" b="0" i="0">
                <a:solidFill>
                  <a:srgbClr val="D1D5DB"/>
                </a:solidFill>
                <a:effectLst/>
                <a:latin typeface="Cambria"/>
                <a:ea typeface="Cambria"/>
              </a:rPr>
              <a:t>sử dụng để tạo ra schema cho dữ liệu đầu vào. Schema là mô tả cấu trúc của dữ liệu, bao gồm tên, kiểu dữ liệu và hình dạng của các tính năng trong dữ liệu.</a:t>
            </a:r>
            <a:r>
              <a:rPr lang="vi-VN" sz="1400">
                <a:solidFill>
                  <a:srgbClr val="D1D5DB"/>
                </a:solidFill>
                <a:latin typeface="Cambria"/>
                <a:ea typeface="Cambria"/>
              </a:rPr>
              <a:t> </a:t>
            </a:r>
            <a:endParaRPr lang="vi-VN" sz="1400" b="0" i="0">
              <a:solidFill>
                <a:srgbClr val="D1D5DB"/>
              </a:solidFill>
              <a:effectLst/>
              <a:latin typeface="Cambria" panose="02040503050406030204" pitchFamily="18" charset="0"/>
              <a:ea typeface="Cambria" panose="02040503050406030204" pitchFamily="18" charset="0"/>
            </a:endParaRPr>
          </a:p>
          <a:p>
            <a:pPr algn="just"/>
            <a:r>
              <a:rPr lang="vi-VN" sz="1400">
                <a:solidFill>
                  <a:schemeClr val="tx2">
                    <a:lumMod val="40000"/>
                    <a:lumOff val="60000"/>
                  </a:schemeClr>
                </a:solidFill>
                <a:latin typeface="Cambria"/>
                <a:ea typeface="Cambria"/>
              </a:rPr>
              <a:t>Component SchemaGen</a:t>
            </a:r>
            <a:r>
              <a:rPr lang="vi-VN" sz="1400" b="0" i="0">
                <a:solidFill>
                  <a:schemeClr val="tx2">
                    <a:lumMod val="40000"/>
                    <a:lumOff val="60000"/>
                  </a:schemeClr>
                </a:solidFill>
                <a:effectLst/>
                <a:latin typeface="Cambria"/>
                <a:ea typeface="Cambria"/>
              </a:rPr>
              <a:t> </a:t>
            </a:r>
            <a:r>
              <a:rPr lang="vi-VN" sz="1400" b="0" i="0">
                <a:solidFill>
                  <a:srgbClr val="D1D5DB"/>
                </a:solidFill>
                <a:effectLst/>
                <a:latin typeface="Cambria"/>
                <a:ea typeface="Cambria"/>
              </a:rPr>
              <a:t>giúp đảm bảo rằng dữ liệu đầu vào là hợp lệ và phù hợp với mong đợi trước khi sử dụng trong các </a:t>
            </a:r>
            <a:r>
              <a:rPr lang="vi-VN" sz="1400">
                <a:solidFill>
                  <a:srgbClr val="D1D5DB"/>
                </a:solidFill>
                <a:latin typeface="Cambria"/>
                <a:ea typeface="Cambria"/>
              </a:rPr>
              <a:t>component downstream</a:t>
            </a:r>
            <a:r>
              <a:rPr lang="vi-VN" sz="1400" b="0" i="0">
                <a:solidFill>
                  <a:srgbClr val="D1D5DB"/>
                </a:solidFill>
                <a:effectLst/>
                <a:latin typeface="Cambria"/>
                <a:ea typeface="Cambria"/>
              </a:rPr>
              <a:t> của </a:t>
            </a:r>
            <a:r>
              <a:rPr lang="vi-VN" sz="1400">
                <a:solidFill>
                  <a:srgbClr val="D1D5DB"/>
                </a:solidFill>
                <a:latin typeface="Cambria"/>
                <a:ea typeface="Cambria"/>
              </a:rPr>
              <a:t>pipeline TFX</a:t>
            </a:r>
            <a:r>
              <a:rPr lang="vi-VN" sz="1400" b="0" i="0">
                <a:solidFill>
                  <a:srgbClr val="D1D5DB"/>
                </a:solidFill>
                <a:effectLst/>
                <a:latin typeface="Cambria"/>
                <a:ea typeface="Cambria"/>
              </a:rPr>
              <a:t>, chẳng hạn như ExampleValidator và Transform.</a:t>
            </a:r>
            <a:r>
              <a:rPr lang="vi-VN" sz="1400">
                <a:solidFill>
                  <a:srgbClr val="D1D5DB"/>
                </a:solidFill>
                <a:latin typeface="Cambria"/>
                <a:ea typeface="Cambria"/>
              </a:rPr>
              <a:t> </a:t>
            </a:r>
            <a:endParaRPr lang="vi-VN" sz="1400" b="0" i="0">
              <a:solidFill>
                <a:srgbClr val="D1D5DB"/>
              </a:solidFill>
              <a:effectLst/>
              <a:latin typeface="Cambria" panose="02040503050406030204" pitchFamily="18" charset="0"/>
              <a:ea typeface="Cambria" panose="02040503050406030204" pitchFamily="18" charset="0"/>
            </a:endParaRPr>
          </a:p>
        </p:txBody>
      </p:sp>
      <p:sp>
        <p:nvSpPr>
          <p:cNvPr id="434" name="Google Shape;434;p35"/>
          <p:cNvSpPr txBox="1">
            <a:spLocks noGrp="1"/>
          </p:cNvSpPr>
          <p:nvPr>
            <p:ph type="title"/>
          </p:nvPr>
        </p:nvSpPr>
        <p:spPr>
          <a:xfrm>
            <a:off x="1038316" y="183727"/>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a:t>
            </a:r>
            <a:r>
              <a:rPr lang="vi-VN" err="1"/>
              <a:t>SchemaGen</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7316" t="1333" r="68312" b="6041"/>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3" name="Hình ảnh 2">
            <a:extLst>
              <a:ext uri="{FF2B5EF4-FFF2-40B4-BE49-F238E27FC236}">
                <a16:creationId xmlns:a16="http://schemas.microsoft.com/office/drawing/2014/main" id="{5757583B-86CA-3559-0D97-24A11D645AF8}"/>
              </a:ext>
            </a:extLst>
          </p:cNvPr>
          <p:cNvPicPr>
            <a:picLocks noChangeAspect="1"/>
          </p:cNvPicPr>
          <p:nvPr/>
        </p:nvPicPr>
        <p:blipFill>
          <a:blip r:embed="rId4"/>
          <a:stretch>
            <a:fillRect/>
          </a:stretch>
        </p:blipFill>
        <p:spPr>
          <a:xfrm>
            <a:off x="7318378" y="918684"/>
            <a:ext cx="1468597" cy="2880240"/>
          </a:xfrm>
          <a:prstGeom prst="rect">
            <a:avLst/>
          </a:prstGeom>
        </p:spPr>
      </p:pic>
      <p:pic>
        <p:nvPicPr>
          <p:cNvPr id="7" name="Hình ảnh 6">
            <a:extLst>
              <a:ext uri="{FF2B5EF4-FFF2-40B4-BE49-F238E27FC236}">
                <a16:creationId xmlns:a16="http://schemas.microsoft.com/office/drawing/2014/main" id="{22E48B6E-6BAE-92D8-F027-35ABA34F184E}"/>
              </a:ext>
            </a:extLst>
          </p:cNvPr>
          <p:cNvPicPr>
            <a:picLocks noChangeAspect="1"/>
          </p:cNvPicPr>
          <p:nvPr/>
        </p:nvPicPr>
        <p:blipFill>
          <a:blip r:embed="rId5"/>
          <a:stretch>
            <a:fillRect/>
          </a:stretch>
        </p:blipFill>
        <p:spPr>
          <a:xfrm>
            <a:off x="2084662" y="2762769"/>
            <a:ext cx="4655127" cy="361411"/>
          </a:xfrm>
          <a:prstGeom prst="rect">
            <a:avLst/>
          </a:prstGeom>
        </p:spPr>
      </p:pic>
      <p:pic>
        <p:nvPicPr>
          <p:cNvPr id="13" name="Hình ảnh 12">
            <a:extLst>
              <a:ext uri="{FF2B5EF4-FFF2-40B4-BE49-F238E27FC236}">
                <a16:creationId xmlns:a16="http://schemas.microsoft.com/office/drawing/2014/main" id="{C1D6B91A-72CB-3DD8-E3CC-1B30898E830A}"/>
              </a:ext>
            </a:extLst>
          </p:cNvPr>
          <p:cNvPicPr>
            <a:picLocks noChangeAspect="1"/>
          </p:cNvPicPr>
          <p:nvPr/>
        </p:nvPicPr>
        <p:blipFill>
          <a:blip r:embed="rId6"/>
          <a:stretch>
            <a:fillRect/>
          </a:stretch>
        </p:blipFill>
        <p:spPr>
          <a:xfrm>
            <a:off x="1299972" y="3302709"/>
            <a:ext cx="4200283" cy="1670957"/>
          </a:xfrm>
          <a:prstGeom prst="rect">
            <a:avLst/>
          </a:prstGeom>
        </p:spPr>
      </p:pic>
      <p:sp>
        <p:nvSpPr>
          <p:cNvPr id="2" name="Hộp Văn bản 1">
            <a:extLst>
              <a:ext uri="{FF2B5EF4-FFF2-40B4-BE49-F238E27FC236}">
                <a16:creationId xmlns:a16="http://schemas.microsoft.com/office/drawing/2014/main" id="{62A67351-6EB3-4155-C729-A9581DEF1253}"/>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18</a:t>
            </a:r>
          </a:p>
        </p:txBody>
      </p:sp>
    </p:spTree>
    <p:extLst>
      <p:ext uri="{BB962C8B-B14F-4D97-AF65-F5344CB8AC3E}">
        <p14:creationId xmlns:p14="http://schemas.microsoft.com/office/powerpoint/2010/main" val="11935510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896775"/>
            <a:ext cx="6105022" cy="349800"/>
          </a:xfrm>
          <a:prstGeom prst="rect">
            <a:avLst/>
          </a:prstGeom>
        </p:spPr>
        <p:txBody>
          <a:bodyPr spcFirstLastPara="1" wrap="square" lIns="91425" tIns="91425" rIns="91425" bIns="91425" anchor="t" anchorCtr="0">
            <a:noAutofit/>
          </a:bodyPr>
          <a:lstStyle/>
          <a:p>
            <a:pPr algn="just"/>
            <a:r>
              <a:rPr lang="vi-VN" sz="1400" b="0" i="0" err="1">
                <a:solidFill>
                  <a:schemeClr val="tx2">
                    <a:lumMod val="40000"/>
                    <a:lumOff val="60000"/>
                  </a:schemeClr>
                </a:solidFill>
                <a:effectLst/>
                <a:latin typeface="Cambria" panose="02040503050406030204" pitchFamily="18" charset="0"/>
                <a:ea typeface="Cambria" panose="02040503050406030204" pitchFamily="18" charset="0"/>
              </a:rPr>
              <a:t>Component</a:t>
            </a:r>
            <a:r>
              <a:rPr lang="vi-VN" sz="1400" b="0" i="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err="1">
                <a:solidFill>
                  <a:schemeClr val="tx2">
                    <a:lumMod val="40000"/>
                    <a:lumOff val="60000"/>
                  </a:schemeClr>
                </a:solidFill>
                <a:effectLst/>
                <a:latin typeface="Cambria" panose="02040503050406030204" pitchFamily="18" charset="0"/>
                <a:ea typeface="Cambria" panose="02040503050406030204" pitchFamily="18" charset="0"/>
              </a:rPr>
              <a:t>ExampleValidator</a:t>
            </a:r>
            <a:r>
              <a:rPr lang="vi-VN" sz="1400" b="0" i="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a:solidFill>
                  <a:schemeClr val="bg1"/>
                </a:solidFill>
                <a:effectLst/>
                <a:latin typeface="Cambria" panose="02040503050406030204" pitchFamily="18" charset="0"/>
                <a:ea typeface="Cambria" panose="02040503050406030204" pitchFamily="18" charset="0"/>
              </a:rPr>
              <a:t>trong TFX được sử dụng để kiểm tra và đánh giá tính hợp lệ của dữ liệu huấn luyện. Nó sẽ xác định các giá trị của các trường đầu vào của dữ liệu huấn luyện có nằm trong các giới hạn được xác định trước đó hay không, và tạo ra một bản báo cáo về các giá trị ngoại lai, dữ liệu thiếu, hoặc không hợp lệ. Các báo cáo này sẽ giúp cho nhà phát triển có thể xác định được các lỗi trong dữ liệu huấn luyện và thực hiện các chỉnh sửa cần thiết để cải thiện chất lượng của mô hình. </a:t>
            </a: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Component: </a:t>
            </a:r>
            <a:r>
              <a:rPr lang="en-US" dirty="0"/>
              <a:t>Example Validator</a:t>
            </a:r>
            <a:endParaRPr dirty="0"/>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17316" t="1333" r="68312" b="6041"/>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DBFE32B6-3B54-F370-9E89-3D59D962B27C}"/>
              </a:ext>
            </a:extLst>
          </p:cNvPr>
          <p:cNvPicPr>
            <a:picLocks noChangeAspect="1"/>
          </p:cNvPicPr>
          <p:nvPr/>
        </p:nvPicPr>
        <p:blipFill>
          <a:blip r:embed="rId4"/>
          <a:stretch>
            <a:fillRect/>
          </a:stretch>
        </p:blipFill>
        <p:spPr>
          <a:xfrm>
            <a:off x="7059338" y="986300"/>
            <a:ext cx="1885747" cy="2570300"/>
          </a:xfrm>
          <a:prstGeom prst="rect">
            <a:avLst/>
          </a:prstGeom>
        </p:spPr>
      </p:pic>
      <p:pic>
        <p:nvPicPr>
          <p:cNvPr id="10" name="Hình ảnh 9">
            <a:extLst>
              <a:ext uri="{FF2B5EF4-FFF2-40B4-BE49-F238E27FC236}">
                <a16:creationId xmlns:a16="http://schemas.microsoft.com/office/drawing/2014/main" id="{8AADB7ED-48CF-71D6-2347-B59E0B0E66E7}"/>
              </a:ext>
            </a:extLst>
          </p:cNvPr>
          <p:cNvPicPr>
            <a:picLocks noChangeAspect="1"/>
          </p:cNvPicPr>
          <p:nvPr/>
        </p:nvPicPr>
        <p:blipFill>
          <a:blip r:embed="rId5"/>
          <a:stretch>
            <a:fillRect/>
          </a:stretch>
        </p:blipFill>
        <p:spPr>
          <a:xfrm>
            <a:off x="3373269" y="2965511"/>
            <a:ext cx="3366520" cy="526822"/>
          </a:xfrm>
          <a:prstGeom prst="rect">
            <a:avLst/>
          </a:prstGeom>
        </p:spPr>
      </p:pic>
      <p:pic>
        <p:nvPicPr>
          <p:cNvPr id="12" name="Hình ảnh 11">
            <a:extLst>
              <a:ext uri="{FF2B5EF4-FFF2-40B4-BE49-F238E27FC236}">
                <a16:creationId xmlns:a16="http://schemas.microsoft.com/office/drawing/2014/main" id="{10BD1214-38E3-09CB-866D-55483602880D}"/>
              </a:ext>
            </a:extLst>
          </p:cNvPr>
          <p:cNvPicPr>
            <a:picLocks noChangeAspect="1"/>
          </p:cNvPicPr>
          <p:nvPr/>
        </p:nvPicPr>
        <p:blipFill>
          <a:blip r:embed="rId6"/>
          <a:stretch>
            <a:fillRect/>
          </a:stretch>
        </p:blipFill>
        <p:spPr>
          <a:xfrm>
            <a:off x="1299971" y="3568799"/>
            <a:ext cx="5436875" cy="1390973"/>
          </a:xfrm>
          <a:prstGeom prst="rect">
            <a:avLst/>
          </a:prstGeom>
        </p:spPr>
      </p:pic>
      <p:sp>
        <p:nvSpPr>
          <p:cNvPr id="2" name="Hộp Văn bản 1">
            <a:extLst>
              <a:ext uri="{FF2B5EF4-FFF2-40B4-BE49-F238E27FC236}">
                <a16:creationId xmlns:a16="http://schemas.microsoft.com/office/drawing/2014/main" id="{046B2B89-02A2-58AB-A7C3-49EC19598464}"/>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19</a:t>
            </a:r>
          </a:p>
        </p:txBody>
      </p:sp>
    </p:spTree>
    <p:extLst>
      <p:ext uri="{BB962C8B-B14F-4D97-AF65-F5344CB8AC3E}">
        <p14:creationId xmlns:p14="http://schemas.microsoft.com/office/powerpoint/2010/main" val="17200211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Hộp Văn bản 7">
            <a:extLst>
              <a:ext uri="{FF2B5EF4-FFF2-40B4-BE49-F238E27FC236}">
                <a16:creationId xmlns:a16="http://schemas.microsoft.com/office/drawing/2014/main" id="{345FDDA4-53AC-43FC-EC58-0710D7AC3D25}"/>
              </a:ext>
            </a:extLst>
          </p:cNvPr>
          <p:cNvSpPr txBox="1"/>
          <p:nvPr/>
        </p:nvSpPr>
        <p:spPr>
          <a:xfrm>
            <a:off x="2055542" y="351634"/>
            <a:ext cx="4572000" cy="553998"/>
          </a:xfrm>
          <a:prstGeom prst="rect">
            <a:avLst/>
          </a:prstGeom>
          <a:noFill/>
        </p:spPr>
        <p:txBody>
          <a:bodyPr wrap="square">
            <a:spAutoFit/>
          </a:bodyPr>
          <a:lstStyle/>
          <a:p>
            <a:pPr algn="ctr"/>
            <a:r>
              <a:rPr lang="en" sz="3000" b="1">
                <a:solidFill>
                  <a:schemeClr val="bg2"/>
                </a:solidFill>
                <a:latin typeface="Overpass Mono" panose="020B0604020202020204" charset="0"/>
              </a:rPr>
              <a:t>MEMBERS</a:t>
            </a:r>
            <a:endParaRPr lang="en-US" sz="3000" b="1">
              <a:solidFill>
                <a:schemeClr val="bg2"/>
              </a:solidFill>
              <a:latin typeface="Overpass Mono" panose="020B0604020202020204" charset="0"/>
            </a:endParaRPr>
          </a:p>
        </p:txBody>
      </p:sp>
      <p:pic>
        <p:nvPicPr>
          <p:cNvPr id="2052" name="Picture 4" descr="Không có mô tả.">
            <a:extLst>
              <a:ext uri="{FF2B5EF4-FFF2-40B4-BE49-F238E27FC236}">
                <a16:creationId xmlns:a16="http://schemas.microsoft.com/office/drawing/2014/main" id="{D29E3401-58D8-B4D5-9D2D-1D53A48048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13" y="418541"/>
            <a:ext cx="2029331" cy="268149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4" name="Hình ảnh 13" descr="Ảnh có chứa văn bản, người, đàn ông, bộ đồ&#10;&#10;Mô tả được tạo tự động">
            <a:extLst>
              <a:ext uri="{FF2B5EF4-FFF2-40B4-BE49-F238E27FC236}">
                <a16:creationId xmlns:a16="http://schemas.microsoft.com/office/drawing/2014/main" id="{6E3AF12F-B38D-5909-A0B0-AAB600593CB2}"/>
              </a:ext>
            </a:extLst>
          </p:cNvPr>
          <p:cNvPicPr>
            <a:picLocks noChangeAspect="1"/>
          </p:cNvPicPr>
          <p:nvPr/>
        </p:nvPicPr>
        <p:blipFill>
          <a:blip r:embed="rId3"/>
          <a:stretch>
            <a:fillRect/>
          </a:stretch>
        </p:blipFill>
        <p:spPr>
          <a:xfrm>
            <a:off x="2312024" y="1919710"/>
            <a:ext cx="2126167" cy="2916296"/>
          </a:xfrm>
          <a:prstGeom prst="rect">
            <a:avLst/>
          </a:prstGeom>
          <a:ln>
            <a:noFill/>
          </a:ln>
          <a:effectLst>
            <a:outerShdw blurRad="292100" dist="139700" dir="2700000" algn="tl" rotWithShape="0">
              <a:srgbClr val="333333">
                <a:alpha val="65000"/>
              </a:srgbClr>
            </a:outerShdw>
          </a:effectLst>
        </p:spPr>
      </p:pic>
      <p:pic>
        <p:nvPicPr>
          <p:cNvPr id="2054" name="Picture 6" descr="Có thể là hình ảnh về 1 người, đang đứng, ngoài trời và cây">
            <a:extLst>
              <a:ext uri="{FF2B5EF4-FFF2-40B4-BE49-F238E27FC236}">
                <a16:creationId xmlns:a16="http://schemas.microsoft.com/office/drawing/2014/main" id="{625B8DAE-5C06-45AA-1FBD-7895B1D1360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759" t="25872" r="12733"/>
          <a:stretch/>
        </p:blipFill>
        <p:spPr bwMode="auto">
          <a:xfrm>
            <a:off x="4720693" y="838664"/>
            <a:ext cx="1932879" cy="34661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7" name="Hộp Văn bản 16">
            <a:extLst>
              <a:ext uri="{FF2B5EF4-FFF2-40B4-BE49-F238E27FC236}">
                <a16:creationId xmlns:a16="http://schemas.microsoft.com/office/drawing/2014/main" id="{A8A638D6-20F3-9E99-5704-2503B4209CA0}"/>
              </a:ext>
            </a:extLst>
          </p:cNvPr>
          <p:cNvSpPr txBox="1"/>
          <p:nvPr/>
        </p:nvSpPr>
        <p:spPr>
          <a:xfrm>
            <a:off x="4951592" y="4298382"/>
            <a:ext cx="1501708" cy="523220"/>
          </a:xfrm>
          <a:prstGeom prst="rect">
            <a:avLst/>
          </a:prstGeom>
          <a:noFill/>
        </p:spPr>
        <p:txBody>
          <a:bodyPr wrap="square" rtlCol="0">
            <a:spAutoFit/>
          </a:bodyPr>
          <a:lstStyle/>
          <a:p>
            <a:pPr algn="ctr"/>
            <a:r>
              <a:rPr lang="en-US">
                <a:solidFill>
                  <a:schemeClr val="bg1"/>
                </a:solidFill>
                <a:latin typeface="Cambria" panose="02040503050406030204" pitchFamily="18" charset="0"/>
                <a:ea typeface="Cambria" panose="02040503050406030204" pitchFamily="18" charset="0"/>
              </a:rPr>
              <a:t>20127588</a:t>
            </a:r>
          </a:p>
          <a:p>
            <a:pPr algn="ctr"/>
            <a:r>
              <a:rPr lang="en-US">
                <a:solidFill>
                  <a:schemeClr val="bg1"/>
                </a:solidFill>
                <a:latin typeface="Cambria" panose="02040503050406030204" pitchFamily="18" charset="0"/>
                <a:ea typeface="Cambria" panose="02040503050406030204" pitchFamily="18" charset="0"/>
              </a:rPr>
              <a:t>Ng Tấn Phát</a:t>
            </a:r>
          </a:p>
        </p:txBody>
      </p:sp>
      <p:sp>
        <p:nvSpPr>
          <p:cNvPr id="18" name="Hộp Văn bản 17">
            <a:extLst>
              <a:ext uri="{FF2B5EF4-FFF2-40B4-BE49-F238E27FC236}">
                <a16:creationId xmlns:a16="http://schemas.microsoft.com/office/drawing/2014/main" id="{AA48BED7-2E1A-46D9-B72D-463B25ABFCF0}"/>
              </a:ext>
            </a:extLst>
          </p:cNvPr>
          <p:cNvSpPr txBox="1"/>
          <p:nvPr/>
        </p:nvSpPr>
        <p:spPr>
          <a:xfrm>
            <a:off x="2728331" y="1314714"/>
            <a:ext cx="1501708" cy="523220"/>
          </a:xfrm>
          <a:prstGeom prst="rect">
            <a:avLst/>
          </a:prstGeom>
          <a:noFill/>
        </p:spPr>
        <p:txBody>
          <a:bodyPr wrap="square" rtlCol="0">
            <a:spAutoFit/>
          </a:bodyPr>
          <a:lstStyle/>
          <a:p>
            <a:pPr algn="ctr"/>
            <a:r>
              <a:rPr lang="en-US">
                <a:solidFill>
                  <a:schemeClr val="bg1"/>
                </a:solidFill>
                <a:latin typeface="Cambria" panose="02040503050406030204" pitchFamily="18" charset="0"/>
                <a:ea typeface="Cambria" panose="02040503050406030204" pitchFamily="18" charset="0"/>
              </a:rPr>
              <a:t>20127484</a:t>
            </a:r>
          </a:p>
          <a:p>
            <a:pPr algn="ctr"/>
            <a:r>
              <a:rPr lang="en-US">
                <a:solidFill>
                  <a:schemeClr val="bg1"/>
                </a:solidFill>
                <a:latin typeface="Cambria" panose="02040503050406030204" pitchFamily="18" charset="0"/>
                <a:ea typeface="Cambria" panose="02040503050406030204" pitchFamily="18" charset="0"/>
              </a:rPr>
              <a:t>Ng </a:t>
            </a:r>
            <a:r>
              <a:rPr lang="en-US" err="1">
                <a:solidFill>
                  <a:schemeClr val="bg1"/>
                </a:solidFill>
                <a:latin typeface="Cambria" panose="02040503050406030204" pitchFamily="18" charset="0"/>
                <a:ea typeface="Cambria" panose="02040503050406030204" pitchFamily="18" charset="0"/>
              </a:rPr>
              <a:t>Tư</a:t>
            </a:r>
            <a:r>
              <a:rPr lang="en-US">
                <a:solidFill>
                  <a:schemeClr val="bg1"/>
                </a:solidFill>
                <a:latin typeface="Cambria" panose="02040503050406030204" pitchFamily="18" charset="0"/>
                <a:ea typeface="Cambria" panose="02040503050406030204" pitchFamily="18" charset="0"/>
              </a:rPr>
              <a:t> Duy</a:t>
            </a:r>
          </a:p>
        </p:txBody>
      </p:sp>
      <p:sp>
        <p:nvSpPr>
          <p:cNvPr id="19" name="Hộp Văn bản 18">
            <a:extLst>
              <a:ext uri="{FF2B5EF4-FFF2-40B4-BE49-F238E27FC236}">
                <a16:creationId xmlns:a16="http://schemas.microsoft.com/office/drawing/2014/main" id="{A2BBF268-8B1A-6090-4FC5-0DA217ADCCA3}"/>
              </a:ext>
            </a:extLst>
          </p:cNvPr>
          <p:cNvSpPr txBox="1"/>
          <p:nvPr/>
        </p:nvSpPr>
        <p:spPr>
          <a:xfrm>
            <a:off x="7188830" y="1299846"/>
            <a:ext cx="1501708" cy="523220"/>
          </a:xfrm>
          <a:prstGeom prst="rect">
            <a:avLst/>
          </a:prstGeom>
          <a:noFill/>
        </p:spPr>
        <p:txBody>
          <a:bodyPr wrap="square" rtlCol="0">
            <a:spAutoFit/>
          </a:bodyPr>
          <a:lstStyle/>
          <a:p>
            <a:pPr algn="ctr"/>
            <a:r>
              <a:rPr lang="en-US">
                <a:solidFill>
                  <a:schemeClr val="bg1"/>
                </a:solidFill>
                <a:latin typeface="Cambria" panose="02040503050406030204" pitchFamily="18" charset="0"/>
                <a:ea typeface="Cambria" panose="02040503050406030204" pitchFamily="18" charset="0"/>
              </a:rPr>
              <a:t>20127374</a:t>
            </a:r>
          </a:p>
          <a:p>
            <a:pPr algn="ctr"/>
            <a:r>
              <a:rPr lang="en-US">
                <a:solidFill>
                  <a:schemeClr val="bg1"/>
                </a:solidFill>
                <a:latin typeface="Cambria" panose="02040503050406030204" pitchFamily="18" charset="0"/>
                <a:ea typeface="Cambria" panose="02040503050406030204" pitchFamily="18" charset="0"/>
              </a:rPr>
              <a:t>Ng </a:t>
            </a:r>
            <a:r>
              <a:rPr lang="en-US" err="1">
                <a:solidFill>
                  <a:schemeClr val="bg1"/>
                </a:solidFill>
                <a:latin typeface="Cambria" panose="02040503050406030204" pitchFamily="18" charset="0"/>
                <a:ea typeface="Cambria" panose="02040503050406030204" pitchFamily="18" charset="0"/>
              </a:rPr>
              <a:t>Đức</a:t>
            </a:r>
            <a:r>
              <a:rPr lang="en-US">
                <a:solidFill>
                  <a:schemeClr val="bg1"/>
                </a:solidFill>
                <a:latin typeface="Cambria" panose="02040503050406030204" pitchFamily="18" charset="0"/>
                <a:ea typeface="Cambria" panose="02040503050406030204" pitchFamily="18" charset="0"/>
              </a:rPr>
              <a:t> </a:t>
            </a:r>
            <a:r>
              <a:rPr lang="en-US" err="1">
                <a:solidFill>
                  <a:schemeClr val="bg1"/>
                </a:solidFill>
                <a:latin typeface="Cambria" panose="02040503050406030204" pitchFamily="18" charset="0"/>
                <a:ea typeface="Cambria" panose="02040503050406030204" pitchFamily="18" charset="0"/>
              </a:rPr>
              <a:t>Trường</a:t>
            </a:r>
            <a:endParaRPr lang="en-US">
              <a:solidFill>
                <a:schemeClr val="bg1"/>
              </a:solidFill>
              <a:latin typeface="Cambria" panose="02040503050406030204" pitchFamily="18" charset="0"/>
              <a:ea typeface="Cambria" panose="02040503050406030204" pitchFamily="18" charset="0"/>
            </a:endParaRPr>
          </a:p>
        </p:txBody>
      </p:sp>
      <p:sp>
        <p:nvSpPr>
          <p:cNvPr id="20" name="Hộp Văn bản 19">
            <a:extLst>
              <a:ext uri="{FF2B5EF4-FFF2-40B4-BE49-F238E27FC236}">
                <a16:creationId xmlns:a16="http://schemas.microsoft.com/office/drawing/2014/main" id="{24474F88-9551-3057-F232-6EE00CD25A82}"/>
              </a:ext>
            </a:extLst>
          </p:cNvPr>
          <p:cNvSpPr txBox="1"/>
          <p:nvPr/>
        </p:nvSpPr>
        <p:spPr>
          <a:xfrm>
            <a:off x="199562" y="3610485"/>
            <a:ext cx="1501708" cy="523220"/>
          </a:xfrm>
          <a:prstGeom prst="rect">
            <a:avLst/>
          </a:prstGeom>
          <a:noFill/>
        </p:spPr>
        <p:txBody>
          <a:bodyPr wrap="square" rtlCol="0">
            <a:spAutoFit/>
          </a:bodyPr>
          <a:lstStyle/>
          <a:p>
            <a:pPr algn="ctr"/>
            <a:r>
              <a:rPr lang="en-US">
                <a:solidFill>
                  <a:schemeClr val="bg1"/>
                </a:solidFill>
                <a:latin typeface="Cambria" panose="02040503050406030204" pitchFamily="18" charset="0"/>
                <a:ea typeface="Cambria" panose="02040503050406030204" pitchFamily="18" charset="0"/>
              </a:rPr>
              <a:t>20127383</a:t>
            </a:r>
          </a:p>
          <a:p>
            <a:pPr algn="ctr"/>
            <a:r>
              <a:rPr lang="en-US">
                <a:solidFill>
                  <a:schemeClr val="tx1"/>
                </a:solidFill>
                <a:latin typeface="Cambria" panose="02040503050406030204" pitchFamily="18" charset="0"/>
                <a:ea typeface="Cambria" panose="02040503050406030204" pitchFamily="18" charset="0"/>
              </a:rPr>
              <a:t>Lê Ngọc </a:t>
            </a:r>
            <a:r>
              <a:rPr lang="en-US" err="1">
                <a:solidFill>
                  <a:schemeClr val="tx1"/>
                </a:solidFill>
                <a:latin typeface="Cambria" panose="02040503050406030204" pitchFamily="18" charset="0"/>
                <a:ea typeface="Cambria" panose="02040503050406030204" pitchFamily="18" charset="0"/>
              </a:rPr>
              <a:t>Tường</a:t>
            </a:r>
            <a:endParaRPr lang="en-US">
              <a:solidFill>
                <a:schemeClr val="tx1"/>
              </a:solidFill>
              <a:latin typeface="Cambria" panose="02040503050406030204" pitchFamily="18" charset="0"/>
              <a:ea typeface="Cambria" panose="02040503050406030204" pitchFamily="18" charset="0"/>
            </a:endParaRPr>
          </a:p>
        </p:txBody>
      </p:sp>
      <p:sp>
        <p:nvSpPr>
          <p:cNvPr id="21" name="Hộp Văn bản 20">
            <a:extLst>
              <a:ext uri="{FF2B5EF4-FFF2-40B4-BE49-F238E27FC236}">
                <a16:creationId xmlns:a16="http://schemas.microsoft.com/office/drawing/2014/main" id="{A86BCBC8-7462-84F6-3C6F-FCC725F14AD7}"/>
              </a:ext>
            </a:extLst>
          </p:cNvPr>
          <p:cNvSpPr txBox="1"/>
          <p:nvPr/>
        </p:nvSpPr>
        <p:spPr>
          <a:xfrm>
            <a:off x="8723970" y="4840402"/>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1</a:t>
            </a:r>
          </a:p>
        </p:txBody>
      </p:sp>
      <p:pic>
        <p:nvPicPr>
          <p:cNvPr id="3" name="Hình ảnh 2">
            <a:extLst>
              <a:ext uri="{FF2B5EF4-FFF2-40B4-BE49-F238E27FC236}">
                <a16:creationId xmlns:a16="http://schemas.microsoft.com/office/drawing/2014/main" id="{DD612DBE-8E5B-FCDF-C980-44AF09CEC01A}"/>
              </a:ext>
            </a:extLst>
          </p:cNvPr>
          <p:cNvPicPr>
            <a:picLocks noChangeAspect="1"/>
          </p:cNvPicPr>
          <p:nvPr/>
        </p:nvPicPr>
        <p:blipFill>
          <a:blip r:embed="rId5"/>
          <a:stretch>
            <a:fillRect/>
          </a:stretch>
        </p:blipFill>
        <p:spPr>
          <a:xfrm>
            <a:off x="7053740" y="1904355"/>
            <a:ext cx="1870236" cy="2229350"/>
          </a:xfrm>
          <a:prstGeom prst="rect">
            <a:avLst/>
          </a:prstGeom>
        </p:spPr>
      </p:pic>
    </p:spTree>
    <p:extLst>
      <p:ext uri="{BB962C8B-B14F-4D97-AF65-F5344CB8AC3E}">
        <p14:creationId xmlns:p14="http://schemas.microsoft.com/office/powerpoint/2010/main" val="14396613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237893" y="885298"/>
            <a:ext cx="6105022" cy="349800"/>
          </a:xfrm>
          <a:prstGeom prst="rect">
            <a:avLst/>
          </a:prstGeom>
        </p:spPr>
        <p:txBody>
          <a:bodyPr spcFirstLastPara="1" wrap="square" lIns="91425" tIns="91425" rIns="91425" bIns="91425" anchor="t" anchorCtr="0">
            <a:noAutofit/>
          </a:bodyPr>
          <a:lstStyle/>
          <a:p>
            <a:pPr marL="114300" indent="0" algn="just">
              <a:buNone/>
            </a:pPr>
            <a:r>
              <a:rPr lang="vi-VN" sz="1400">
                <a:solidFill>
                  <a:schemeClr val="tx2">
                    <a:lumMod val="40000"/>
                    <a:lumOff val="60000"/>
                  </a:schemeClr>
                </a:solidFill>
                <a:latin typeface="Cambria" panose="02040503050406030204" pitchFamily="18" charset="0"/>
                <a:ea typeface="Cambria" panose="02040503050406030204" pitchFamily="18" charset="0"/>
              </a:rPr>
              <a:t>Một vài </a:t>
            </a:r>
            <a:r>
              <a:rPr lang="vi-VN" sz="1400" err="1">
                <a:solidFill>
                  <a:schemeClr val="tx2">
                    <a:lumMod val="40000"/>
                    <a:lumOff val="60000"/>
                  </a:schemeClr>
                </a:solidFill>
                <a:latin typeface="Cambria" panose="02040503050406030204" pitchFamily="18" charset="0"/>
                <a:ea typeface="Cambria" panose="02040503050406030204" pitchFamily="18" charset="0"/>
              </a:rPr>
              <a:t>function</a:t>
            </a:r>
            <a:r>
              <a:rPr lang="vi-VN" sz="1400">
                <a:solidFill>
                  <a:schemeClr val="tx2">
                    <a:lumMod val="40000"/>
                    <a:lumOff val="60000"/>
                  </a:schemeClr>
                </a:solidFill>
                <a:latin typeface="Cambria" panose="02040503050406030204" pitchFamily="18" charset="0"/>
                <a:ea typeface="Cambria" panose="02040503050406030204" pitchFamily="18" charset="0"/>
              </a:rPr>
              <a:t> phổ biến:</a:t>
            </a:r>
            <a:endParaRPr lang="en-US" sz="1400">
              <a:solidFill>
                <a:schemeClr val="tx2">
                  <a:lumMod val="40000"/>
                  <a:lumOff val="60000"/>
                </a:schemeClr>
              </a:solidFill>
              <a:latin typeface="Cambria" panose="02040503050406030204" pitchFamily="18" charset="0"/>
              <a:ea typeface="Cambria" panose="02040503050406030204" pitchFamily="18" charset="0"/>
            </a:endParaRPr>
          </a:p>
          <a:p>
            <a:pPr algn="just">
              <a:lnSpc>
                <a:spcPct val="114999"/>
              </a:lnSpc>
              <a:buFont typeface="Wingdings"/>
              <a:buChar char="v"/>
            </a:pPr>
            <a:endParaRPr lang="en-US" sz="1400">
              <a:solidFill>
                <a:schemeClr val="bg1"/>
              </a:solidFill>
              <a:latin typeface="Cambria"/>
              <a:ea typeface="Cambria"/>
            </a:endParaRPr>
          </a:p>
          <a:p>
            <a:pPr marL="114300" indent="0" algn="just">
              <a:lnSpc>
                <a:spcPct val="114999"/>
              </a:lnSpc>
              <a:buNone/>
            </a:pPr>
            <a:endParaRPr lang="en-US" sz="1400">
              <a:solidFill>
                <a:schemeClr val="bg1"/>
              </a:solidFill>
              <a:latin typeface="Cambria"/>
              <a:ea typeface="Cambria"/>
            </a:endParaRPr>
          </a:p>
        </p:txBody>
      </p:sp>
      <p:sp>
        <p:nvSpPr>
          <p:cNvPr id="434" name="Google Shape;434;p35"/>
          <p:cNvSpPr txBox="1">
            <a:spLocks noGrp="1"/>
          </p:cNvSpPr>
          <p:nvPr>
            <p:ph type="title"/>
          </p:nvPr>
        </p:nvSpPr>
        <p:spPr>
          <a:xfrm>
            <a:off x="808128" y="223415"/>
            <a:ext cx="7613414" cy="669000"/>
          </a:xfrm>
          <a:prstGeom prst="rect">
            <a:avLst/>
          </a:prstGeom>
        </p:spPr>
        <p:txBody>
          <a:bodyPr spcFirstLastPara="1" wrap="square" lIns="91425" tIns="91425" rIns="91425" bIns="91425" anchor="t" anchorCtr="0">
            <a:noAutofit/>
          </a:bodyPr>
          <a:lstStyle/>
          <a:p>
            <a:r>
              <a:rPr lang="en"/>
              <a:t>Lib: TensorFlow Data Validation</a:t>
            </a:r>
            <a:endParaRPr lang="en-US"/>
          </a:p>
        </p:txBody>
      </p:sp>
      <p:pic>
        <p:nvPicPr>
          <p:cNvPr id="4" name="Picture 3">
            <a:extLst>
              <a:ext uri="{FF2B5EF4-FFF2-40B4-BE49-F238E27FC236}">
                <a16:creationId xmlns:a16="http://schemas.microsoft.com/office/drawing/2014/main" id="{DF3D90E8-DA0B-D062-9320-2A7B76522A1A}"/>
              </a:ext>
            </a:extLst>
          </p:cNvPr>
          <p:cNvPicPr>
            <a:picLocks noChangeAspect="1"/>
          </p:cNvPicPr>
          <p:nvPr/>
        </p:nvPicPr>
        <p:blipFill>
          <a:blip r:embed="rId3"/>
          <a:stretch>
            <a:fillRect/>
          </a:stretch>
        </p:blipFill>
        <p:spPr>
          <a:xfrm>
            <a:off x="347290" y="1907973"/>
            <a:ext cx="4112286" cy="2497647"/>
          </a:xfrm>
          <a:prstGeom prst="rect">
            <a:avLst/>
          </a:prstGeom>
        </p:spPr>
      </p:pic>
      <p:sp>
        <p:nvSpPr>
          <p:cNvPr id="5" name="TextBox 4">
            <a:extLst>
              <a:ext uri="{FF2B5EF4-FFF2-40B4-BE49-F238E27FC236}">
                <a16:creationId xmlns:a16="http://schemas.microsoft.com/office/drawing/2014/main" id="{A918BCCE-E2C4-B585-BB46-F129FDF2A8F3}"/>
              </a:ext>
            </a:extLst>
          </p:cNvPr>
          <p:cNvSpPr txBox="1"/>
          <p:nvPr/>
        </p:nvSpPr>
        <p:spPr>
          <a:xfrm>
            <a:off x="660393" y="4442033"/>
            <a:ext cx="3486080" cy="566758"/>
          </a:xfrm>
          <a:prstGeom prst="rect">
            <a:avLst/>
          </a:prstGeom>
          <a:noFill/>
        </p:spPr>
        <p:txBody>
          <a:bodyPr wrap="square" rtlCol="0">
            <a:spAutoFit/>
          </a:bodyPr>
          <a:lstStyle/>
          <a:p>
            <a:pPr algn="ctr">
              <a:lnSpc>
                <a:spcPct val="114999"/>
              </a:lnSpc>
            </a:pPr>
            <a:r>
              <a:rPr lang="en-US" sz="1400" err="1">
                <a:solidFill>
                  <a:schemeClr val="bg1"/>
                </a:solidFill>
                <a:latin typeface="Cambria"/>
                <a:ea typeface="Cambria"/>
              </a:rPr>
              <a:t>visualize_statistics</a:t>
            </a:r>
            <a:r>
              <a:rPr lang="en-US" sz="1400">
                <a:solidFill>
                  <a:schemeClr val="bg1"/>
                </a:solidFill>
                <a:latin typeface="Cambria"/>
                <a:ea typeface="Cambria"/>
              </a:rPr>
              <a:t>: </a:t>
            </a:r>
            <a:r>
              <a:rPr lang="en-US" sz="1400" err="1">
                <a:solidFill>
                  <a:schemeClr val="bg1"/>
                </a:solidFill>
                <a:latin typeface="Cambria"/>
                <a:ea typeface="Cambria"/>
              </a:rPr>
              <a:t>trực</a:t>
            </a:r>
            <a:r>
              <a:rPr lang="en-US" sz="1400">
                <a:solidFill>
                  <a:schemeClr val="bg1"/>
                </a:solidFill>
                <a:latin typeface="Cambria"/>
                <a:ea typeface="Cambria"/>
              </a:rPr>
              <a:t> </a:t>
            </a:r>
            <a:r>
              <a:rPr lang="en-US" sz="1400" err="1">
                <a:solidFill>
                  <a:schemeClr val="bg1"/>
                </a:solidFill>
                <a:latin typeface="Cambria"/>
                <a:ea typeface="Cambria"/>
              </a:rPr>
              <a:t>quan</a:t>
            </a:r>
            <a:r>
              <a:rPr lang="en-US" sz="1400">
                <a:solidFill>
                  <a:schemeClr val="bg1"/>
                </a:solidFill>
                <a:latin typeface="Cambria"/>
                <a:ea typeface="Cambria"/>
              </a:rPr>
              <a:t> </a:t>
            </a:r>
            <a:r>
              <a:rPr lang="en-US" sz="1400" err="1">
                <a:solidFill>
                  <a:schemeClr val="bg1"/>
                </a:solidFill>
                <a:latin typeface="Cambria"/>
                <a:ea typeface="Cambria"/>
              </a:rPr>
              <a:t>hóa</a:t>
            </a:r>
            <a:r>
              <a:rPr lang="en-US" sz="1400">
                <a:solidFill>
                  <a:schemeClr val="bg1"/>
                </a:solidFill>
                <a:latin typeface="Cambria"/>
                <a:ea typeface="Cambria"/>
              </a:rPr>
              <a:t> </a:t>
            </a:r>
            <a:r>
              <a:rPr lang="en-US" sz="1400" err="1">
                <a:solidFill>
                  <a:schemeClr val="bg1"/>
                </a:solidFill>
                <a:latin typeface="Cambria"/>
                <a:ea typeface="Cambria"/>
              </a:rPr>
              <a:t>số</a:t>
            </a:r>
            <a:r>
              <a:rPr lang="en-US" sz="1400">
                <a:solidFill>
                  <a:schemeClr val="bg1"/>
                </a:solidFill>
                <a:latin typeface="Cambria"/>
                <a:ea typeface="Cambria"/>
              </a:rPr>
              <a:t> </a:t>
            </a:r>
            <a:r>
              <a:rPr lang="en-US" sz="1400" err="1">
                <a:solidFill>
                  <a:schemeClr val="bg1"/>
                </a:solidFill>
                <a:latin typeface="Cambria"/>
                <a:ea typeface="Cambria"/>
              </a:rPr>
              <a:t>liệu</a:t>
            </a:r>
            <a:r>
              <a:rPr lang="en-US" sz="1400">
                <a:solidFill>
                  <a:schemeClr val="bg1"/>
                </a:solidFill>
                <a:latin typeface="Cambria"/>
                <a:ea typeface="Cambria"/>
              </a:rPr>
              <a:t> </a:t>
            </a:r>
            <a:r>
              <a:rPr lang="en-US" sz="1400" err="1">
                <a:solidFill>
                  <a:schemeClr val="bg1"/>
                </a:solidFill>
                <a:latin typeface="Cambria"/>
                <a:ea typeface="Cambria"/>
              </a:rPr>
              <a:t>thống</a:t>
            </a:r>
            <a:r>
              <a:rPr lang="en-US" sz="1400">
                <a:solidFill>
                  <a:schemeClr val="bg1"/>
                </a:solidFill>
                <a:latin typeface="Cambria"/>
                <a:ea typeface="Cambria"/>
              </a:rPr>
              <a:t> </a:t>
            </a:r>
            <a:r>
              <a:rPr lang="en-US" sz="1400" err="1">
                <a:solidFill>
                  <a:schemeClr val="bg1"/>
                </a:solidFill>
                <a:latin typeface="Cambria"/>
                <a:ea typeface="Cambria"/>
              </a:rPr>
              <a:t>kê</a:t>
            </a:r>
            <a:r>
              <a:rPr lang="en-US" sz="1400">
                <a:solidFill>
                  <a:schemeClr val="bg1"/>
                </a:solidFill>
                <a:latin typeface="Cambria"/>
                <a:ea typeface="Cambria"/>
              </a:rPr>
              <a:t>.</a:t>
            </a:r>
          </a:p>
        </p:txBody>
      </p:sp>
      <p:sp>
        <p:nvSpPr>
          <p:cNvPr id="7" name="TextBox 6">
            <a:extLst>
              <a:ext uri="{FF2B5EF4-FFF2-40B4-BE49-F238E27FC236}">
                <a16:creationId xmlns:a16="http://schemas.microsoft.com/office/drawing/2014/main" id="{B97891B7-139C-0C94-8A08-B3C40CA61E75}"/>
              </a:ext>
            </a:extLst>
          </p:cNvPr>
          <p:cNvSpPr txBox="1"/>
          <p:nvPr/>
        </p:nvSpPr>
        <p:spPr>
          <a:xfrm>
            <a:off x="2691161" y="932703"/>
            <a:ext cx="5933567" cy="814518"/>
          </a:xfrm>
          <a:prstGeom prst="rect">
            <a:avLst/>
          </a:prstGeom>
          <a:noFill/>
        </p:spPr>
        <p:txBody>
          <a:bodyPr wrap="square">
            <a:spAutoFit/>
          </a:bodyPr>
          <a:lstStyle/>
          <a:p>
            <a:pPr marL="285750" indent="-285750" algn="just">
              <a:lnSpc>
                <a:spcPct val="114999"/>
              </a:lnSpc>
              <a:buClr>
                <a:schemeClr val="bg2"/>
              </a:buClr>
              <a:buFont typeface="Arial" panose="020B0604020202020204" pitchFamily="34" charset="0"/>
              <a:buChar char="•"/>
            </a:pPr>
            <a:r>
              <a:rPr lang="vi-VN" err="1">
                <a:solidFill>
                  <a:schemeClr val="bg1"/>
                </a:solidFill>
                <a:latin typeface="Cambria"/>
                <a:ea typeface="Cambria"/>
              </a:rPr>
              <a:t>generate_statistics_from_csv</a:t>
            </a:r>
            <a:r>
              <a:rPr lang="en-US">
                <a:solidFill>
                  <a:schemeClr val="bg1"/>
                </a:solidFill>
                <a:latin typeface="Cambria"/>
                <a:ea typeface="Cambria"/>
              </a:rPr>
              <a:t>: </a:t>
            </a:r>
            <a:r>
              <a:rPr lang="en-US" err="1">
                <a:solidFill>
                  <a:schemeClr val="bg1"/>
                </a:solidFill>
                <a:latin typeface="Cambria"/>
                <a:ea typeface="Cambria"/>
              </a:rPr>
              <a:t>tạo</a:t>
            </a:r>
            <a:r>
              <a:rPr lang="en-US">
                <a:solidFill>
                  <a:schemeClr val="bg1"/>
                </a:solidFill>
                <a:latin typeface="Cambria"/>
                <a:ea typeface="Cambria"/>
              </a:rPr>
              <a:t> </a:t>
            </a:r>
            <a:r>
              <a:rPr lang="en-US" err="1">
                <a:solidFill>
                  <a:schemeClr val="bg1"/>
                </a:solidFill>
                <a:latin typeface="Cambria"/>
                <a:ea typeface="Cambria"/>
              </a:rPr>
              <a:t>ra</a:t>
            </a:r>
            <a:r>
              <a:rPr lang="en-US">
                <a:solidFill>
                  <a:schemeClr val="bg1"/>
                </a:solidFill>
                <a:latin typeface="Cambria"/>
                <a:ea typeface="Cambria"/>
              </a:rPr>
              <a:t> </a:t>
            </a:r>
            <a:r>
              <a:rPr lang="en-US" err="1">
                <a:solidFill>
                  <a:schemeClr val="bg1"/>
                </a:solidFill>
                <a:latin typeface="Cambria"/>
                <a:ea typeface="Cambria"/>
              </a:rPr>
              <a:t>số</a:t>
            </a:r>
            <a:r>
              <a:rPr lang="en-US">
                <a:solidFill>
                  <a:schemeClr val="bg1"/>
                </a:solidFill>
                <a:latin typeface="Cambria"/>
                <a:ea typeface="Cambria"/>
              </a:rPr>
              <a:t> </a:t>
            </a:r>
            <a:r>
              <a:rPr lang="en-US" err="1">
                <a:solidFill>
                  <a:schemeClr val="bg1"/>
                </a:solidFill>
                <a:latin typeface="Cambria"/>
                <a:ea typeface="Cambria"/>
              </a:rPr>
              <a:t>liệu</a:t>
            </a:r>
            <a:r>
              <a:rPr lang="en-US">
                <a:solidFill>
                  <a:schemeClr val="bg1"/>
                </a:solidFill>
                <a:latin typeface="Cambria"/>
                <a:ea typeface="Cambria"/>
              </a:rPr>
              <a:t> </a:t>
            </a:r>
            <a:r>
              <a:rPr lang="en-US" err="1">
                <a:solidFill>
                  <a:schemeClr val="bg1"/>
                </a:solidFill>
                <a:latin typeface="Cambria"/>
                <a:ea typeface="Cambria"/>
              </a:rPr>
              <a:t>thống</a:t>
            </a:r>
            <a:r>
              <a:rPr lang="en-US">
                <a:solidFill>
                  <a:schemeClr val="bg1"/>
                </a:solidFill>
                <a:latin typeface="Cambria"/>
                <a:ea typeface="Cambria"/>
              </a:rPr>
              <a:t> </a:t>
            </a:r>
            <a:r>
              <a:rPr lang="en-US" err="1">
                <a:solidFill>
                  <a:schemeClr val="bg1"/>
                </a:solidFill>
                <a:latin typeface="Cambria"/>
                <a:ea typeface="Cambria"/>
              </a:rPr>
              <a:t>kê</a:t>
            </a:r>
            <a:r>
              <a:rPr lang="en-US">
                <a:solidFill>
                  <a:schemeClr val="bg1"/>
                </a:solidFill>
                <a:latin typeface="Cambria"/>
                <a:ea typeface="Cambria"/>
              </a:rPr>
              <a:t> </a:t>
            </a:r>
            <a:r>
              <a:rPr lang="en-US" err="1">
                <a:solidFill>
                  <a:schemeClr val="bg1"/>
                </a:solidFill>
                <a:latin typeface="Cambria"/>
                <a:ea typeface="Cambria"/>
              </a:rPr>
              <a:t>từ</a:t>
            </a:r>
            <a:r>
              <a:rPr lang="en-US">
                <a:solidFill>
                  <a:schemeClr val="bg1"/>
                </a:solidFill>
                <a:latin typeface="Cambria"/>
                <a:ea typeface="Cambria"/>
              </a:rPr>
              <a:t> </a:t>
            </a:r>
            <a:r>
              <a:rPr lang="en-US" err="1">
                <a:solidFill>
                  <a:schemeClr val="bg1"/>
                </a:solidFill>
                <a:latin typeface="Cambria"/>
                <a:ea typeface="Cambria"/>
              </a:rPr>
              <a:t>dữ</a:t>
            </a:r>
            <a:r>
              <a:rPr lang="en-US">
                <a:solidFill>
                  <a:schemeClr val="bg1"/>
                </a:solidFill>
                <a:latin typeface="Cambria"/>
                <a:ea typeface="Cambria"/>
              </a:rPr>
              <a:t> </a:t>
            </a:r>
            <a:r>
              <a:rPr lang="en-US" err="1">
                <a:solidFill>
                  <a:schemeClr val="bg1"/>
                </a:solidFill>
                <a:latin typeface="Cambria"/>
                <a:ea typeface="Cambria"/>
              </a:rPr>
              <a:t>liệu</a:t>
            </a:r>
            <a:r>
              <a:rPr lang="en-US">
                <a:solidFill>
                  <a:schemeClr val="bg1"/>
                </a:solidFill>
                <a:latin typeface="Cambria"/>
                <a:ea typeface="Cambria"/>
              </a:rPr>
              <a:t> file CSV.</a:t>
            </a:r>
          </a:p>
          <a:p>
            <a:pPr marL="285750" indent="-285750" algn="just">
              <a:lnSpc>
                <a:spcPct val="114999"/>
              </a:lnSpc>
              <a:buClr>
                <a:schemeClr val="bg2"/>
              </a:buClr>
              <a:buFont typeface="Arial" panose="020B0604020202020204" pitchFamily="34" charset="0"/>
              <a:buChar char="•"/>
            </a:pPr>
            <a:endParaRPr lang="en-US">
              <a:solidFill>
                <a:schemeClr val="bg1"/>
              </a:solidFill>
              <a:latin typeface="Cambria"/>
              <a:ea typeface="Cambria"/>
            </a:endParaRPr>
          </a:p>
          <a:p>
            <a:pPr marL="285750" indent="-285750" algn="just">
              <a:lnSpc>
                <a:spcPct val="114999"/>
              </a:lnSpc>
              <a:buClr>
                <a:schemeClr val="bg2"/>
              </a:buClr>
              <a:buFont typeface="Arial" panose="020B0604020202020204" pitchFamily="34" charset="0"/>
              <a:buChar char="•"/>
            </a:pPr>
            <a:r>
              <a:rPr lang="en-US" err="1">
                <a:solidFill>
                  <a:schemeClr val="bg1"/>
                </a:solidFill>
                <a:latin typeface="Cambria"/>
                <a:ea typeface="Cambria"/>
              </a:rPr>
              <a:t>infer_schema</a:t>
            </a:r>
            <a:r>
              <a:rPr lang="en-US">
                <a:solidFill>
                  <a:schemeClr val="bg1"/>
                </a:solidFill>
                <a:latin typeface="Cambria"/>
                <a:ea typeface="Cambria"/>
              </a:rPr>
              <a:t>: </a:t>
            </a:r>
            <a:r>
              <a:rPr lang="en-US" err="1">
                <a:solidFill>
                  <a:schemeClr val="bg1"/>
                </a:solidFill>
                <a:latin typeface="Cambria"/>
                <a:ea typeface="Cambria"/>
              </a:rPr>
              <a:t>tạo</a:t>
            </a:r>
            <a:r>
              <a:rPr lang="en-US">
                <a:solidFill>
                  <a:schemeClr val="bg1"/>
                </a:solidFill>
                <a:latin typeface="Cambria"/>
                <a:ea typeface="Cambria"/>
              </a:rPr>
              <a:t> </a:t>
            </a:r>
            <a:r>
              <a:rPr lang="en-US" err="1">
                <a:solidFill>
                  <a:schemeClr val="bg1"/>
                </a:solidFill>
                <a:latin typeface="Cambria"/>
                <a:ea typeface="Cambria"/>
              </a:rPr>
              <a:t>ra</a:t>
            </a:r>
            <a:r>
              <a:rPr lang="en-US">
                <a:solidFill>
                  <a:schemeClr val="bg1"/>
                </a:solidFill>
                <a:latin typeface="Cambria"/>
                <a:ea typeface="Cambria"/>
              </a:rPr>
              <a:t> schema </a:t>
            </a:r>
            <a:r>
              <a:rPr lang="en-US" err="1">
                <a:solidFill>
                  <a:schemeClr val="bg1"/>
                </a:solidFill>
                <a:latin typeface="Cambria"/>
                <a:ea typeface="Cambria"/>
              </a:rPr>
              <a:t>từ</a:t>
            </a:r>
            <a:r>
              <a:rPr lang="en-US">
                <a:solidFill>
                  <a:schemeClr val="bg1"/>
                </a:solidFill>
                <a:latin typeface="Cambria"/>
                <a:ea typeface="Cambria"/>
              </a:rPr>
              <a:t> </a:t>
            </a:r>
            <a:r>
              <a:rPr lang="en-US" err="1">
                <a:solidFill>
                  <a:schemeClr val="bg1"/>
                </a:solidFill>
                <a:latin typeface="Cambria"/>
                <a:ea typeface="Cambria"/>
              </a:rPr>
              <a:t>số</a:t>
            </a:r>
            <a:r>
              <a:rPr lang="en-US">
                <a:solidFill>
                  <a:schemeClr val="bg1"/>
                </a:solidFill>
                <a:latin typeface="Cambria"/>
                <a:ea typeface="Cambria"/>
              </a:rPr>
              <a:t> </a:t>
            </a:r>
            <a:r>
              <a:rPr lang="en-US" err="1">
                <a:solidFill>
                  <a:schemeClr val="bg1"/>
                </a:solidFill>
                <a:latin typeface="Cambria"/>
                <a:ea typeface="Cambria"/>
              </a:rPr>
              <a:t>liệu</a:t>
            </a:r>
            <a:r>
              <a:rPr lang="en-US">
                <a:solidFill>
                  <a:schemeClr val="bg1"/>
                </a:solidFill>
                <a:latin typeface="Cambria"/>
                <a:ea typeface="Cambria"/>
              </a:rPr>
              <a:t> </a:t>
            </a:r>
            <a:r>
              <a:rPr lang="en-US" err="1">
                <a:solidFill>
                  <a:schemeClr val="bg1"/>
                </a:solidFill>
                <a:latin typeface="Cambria"/>
                <a:ea typeface="Cambria"/>
              </a:rPr>
              <a:t>thống</a:t>
            </a:r>
            <a:r>
              <a:rPr lang="en-US">
                <a:solidFill>
                  <a:schemeClr val="bg1"/>
                </a:solidFill>
                <a:latin typeface="Cambria"/>
                <a:ea typeface="Cambria"/>
              </a:rPr>
              <a:t> </a:t>
            </a:r>
            <a:r>
              <a:rPr lang="en-US" err="1">
                <a:solidFill>
                  <a:schemeClr val="bg1"/>
                </a:solidFill>
                <a:latin typeface="Cambria"/>
                <a:ea typeface="Cambria"/>
              </a:rPr>
              <a:t>kê</a:t>
            </a:r>
            <a:r>
              <a:rPr lang="en-US">
                <a:solidFill>
                  <a:schemeClr val="bg1"/>
                </a:solidFill>
                <a:latin typeface="Cambria"/>
                <a:ea typeface="Cambria"/>
              </a:rPr>
              <a:t> </a:t>
            </a:r>
            <a:r>
              <a:rPr lang="en-US" err="1">
                <a:solidFill>
                  <a:schemeClr val="bg1"/>
                </a:solidFill>
                <a:latin typeface="Cambria"/>
                <a:ea typeface="Cambria"/>
              </a:rPr>
              <a:t>đã</a:t>
            </a:r>
            <a:r>
              <a:rPr lang="en-US">
                <a:solidFill>
                  <a:schemeClr val="bg1"/>
                </a:solidFill>
                <a:latin typeface="Cambria"/>
                <a:ea typeface="Cambria"/>
              </a:rPr>
              <a:t> </a:t>
            </a:r>
            <a:r>
              <a:rPr lang="en-US" err="1">
                <a:solidFill>
                  <a:schemeClr val="bg1"/>
                </a:solidFill>
                <a:latin typeface="Cambria"/>
                <a:ea typeface="Cambria"/>
              </a:rPr>
              <a:t>có</a:t>
            </a:r>
            <a:r>
              <a:rPr lang="en-US">
                <a:solidFill>
                  <a:schemeClr val="bg1"/>
                </a:solidFill>
                <a:latin typeface="Cambria"/>
                <a:ea typeface="Cambria"/>
              </a:rPr>
              <a:t>.</a:t>
            </a:r>
          </a:p>
        </p:txBody>
      </p:sp>
      <p:sp>
        <p:nvSpPr>
          <p:cNvPr id="11" name="TextBox 10">
            <a:extLst>
              <a:ext uri="{FF2B5EF4-FFF2-40B4-BE49-F238E27FC236}">
                <a16:creationId xmlns:a16="http://schemas.microsoft.com/office/drawing/2014/main" id="{869A5F85-FC4E-15B5-7C07-764C381DC2F5}"/>
              </a:ext>
            </a:extLst>
          </p:cNvPr>
          <p:cNvSpPr txBox="1"/>
          <p:nvPr/>
        </p:nvSpPr>
        <p:spPr>
          <a:xfrm>
            <a:off x="5109803" y="4405620"/>
            <a:ext cx="3486081" cy="566758"/>
          </a:xfrm>
          <a:prstGeom prst="rect">
            <a:avLst/>
          </a:prstGeom>
          <a:noFill/>
        </p:spPr>
        <p:txBody>
          <a:bodyPr wrap="square">
            <a:spAutoFit/>
          </a:bodyPr>
          <a:lstStyle/>
          <a:p>
            <a:pPr algn="ctr">
              <a:lnSpc>
                <a:spcPct val="114999"/>
              </a:lnSpc>
            </a:pPr>
            <a:r>
              <a:rPr lang="en-US" sz="1400" err="1">
                <a:solidFill>
                  <a:schemeClr val="bg1"/>
                </a:solidFill>
                <a:latin typeface="Cambria"/>
                <a:ea typeface="Cambria"/>
              </a:rPr>
              <a:t>validate_statistics</a:t>
            </a:r>
            <a:r>
              <a:rPr lang="en-US" sz="1400">
                <a:solidFill>
                  <a:schemeClr val="bg1"/>
                </a:solidFill>
                <a:latin typeface="Cambria"/>
                <a:ea typeface="Cambria"/>
              </a:rPr>
              <a:t>: </a:t>
            </a:r>
            <a:r>
              <a:rPr lang="en-US" sz="1400" err="1">
                <a:solidFill>
                  <a:schemeClr val="bg1"/>
                </a:solidFill>
                <a:latin typeface="Cambria"/>
                <a:ea typeface="Cambria"/>
              </a:rPr>
              <a:t>tham</a:t>
            </a:r>
            <a:r>
              <a:rPr lang="en-US" sz="1400">
                <a:solidFill>
                  <a:schemeClr val="bg1"/>
                </a:solidFill>
                <a:latin typeface="Cambria"/>
                <a:ea typeface="Cambria"/>
              </a:rPr>
              <a:t> </a:t>
            </a:r>
            <a:r>
              <a:rPr lang="en-US" sz="1400" err="1">
                <a:solidFill>
                  <a:schemeClr val="bg1"/>
                </a:solidFill>
                <a:latin typeface="Cambria"/>
                <a:ea typeface="Cambria"/>
              </a:rPr>
              <a:t>chiếu</a:t>
            </a:r>
            <a:r>
              <a:rPr lang="en-US" sz="1400">
                <a:solidFill>
                  <a:schemeClr val="bg1"/>
                </a:solidFill>
                <a:latin typeface="Cambria"/>
                <a:ea typeface="Cambria"/>
              </a:rPr>
              <a:t> </a:t>
            </a:r>
            <a:r>
              <a:rPr lang="en-US" sz="1400" err="1">
                <a:solidFill>
                  <a:schemeClr val="bg1"/>
                </a:solidFill>
                <a:latin typeface="Cambria"/>
                <a:ea typeface="Cambria"/>
              </a:rPr>
              <a:t>đến</a:t>
            </a:r>
            <a:r>
              <a:rPr lang="en-US" sz="1400">
                <a:solidFill>
                  <a:schemeClr val="bg1"/>
                </a:solidFill>
                <a:latin typeface="Cambria"/>
                <a:ea typeface="Cambria"/>
              </a:rPr>
              <a:t> schema </a:t>
            </a:r>
            <a:r>
              <a:rPr lang="en-US" sz="1400" err="1">
                <a:solidFill>
                  <a:schemeClr val="bg1"/>
                </a:solidFill>
                <a:latin typeface="Cambria"/>
                <a:ea typeface="Cambria"/>
              </a:rPr>
              <a:t>để</a:t>
            </a:r>
            <a:r>
              <a:rPr lang="en-US" sz="1400">
                <a:solidFill>
                  <a:schemeClr val="bg1"/>
                </a:solidFill>
                <a:latin typeface="Cambria"/>
                <a:ea typeface="Cambria"/>
              </a:rPr>
              <a:t> </a:t>
            </a:r>
            <a:r>
              <a:rPr lang="en-US" sz="1400" err="1">
                <a:solidFill>
                  <a:schemeClr val="bg1"/>
                </a:solidFill>
                <a:latin typeface="Cambria"/>
                <a:ea typeface="Cambria"/>
              </a:rPr>
              <a:t>kiểm</a:t>
            </a:r>
            <a:r>
              <a:rPr lang="en-US" sz="1400">
                <a:solidFill>
                  <a:schemeClr val="bg1"/>
                </a:solidFill>
                <a:latin typeface="Cambria"/>
                <a:ea typeface="Cambria"/>
              </a:rPr>
              <a:t> </a:t>
            </a:r>
            <a:r>
              <a:rPr lang="en-US" sz="1400" err="1">
                <a:solidFill>
                  <a:schemeClr val="bg1"/>
                </a:solidFill>
                <a:latin typeface="Cambria"/>
                <a:ea typeface="Cambria"/>
              </a:rPr>
              <a:t>tra</a:t>
            </a:r>
            <a:r>
              <a:rPr lang="en-US">
                <a:solidFill>
                  <a:schemeClr val="bg1"/>
                </a:solidFill>
                <a:latin typeface="Cambria"/>
                <a:ea typeface="Cambria"/>
              </a:rPr>
              <a:t> </a:t>
            </a:r>
            <a:r>
              <a:rPr lang="en-US" sz="1400" err="1">
                <a:solidFill>
                  <a:schemeClr val="bg1"/>
                </a:solidFill>
                <a:latin typeface="Cambria"/>
                <a:ea typeface="Cambria"/>
              </a:rPr>
              <a:t>dị</a:t>
            </a:r>
            <a:r>
              <a:rPr lang="en-US" sz="1400">
                <a:solidFill>
                  <a:schemeClr val="bg1"/>
                </a:solidFill>
                <a:latin typeface="Cambria"/>
                <a:ea typeface="Cambria"/>
              </a:rPr>
              <a:t> </a:t>
            </a:r>
            <a:r>
              <a:rPr lang="en-US" sz="1400" err="1">
                <a:solidFill>
                  <a:schemeClr val="bg1"/>
                </a:solidFill>
                <a:latin typeface="Cambria"/>
                <a:ea typeface="Cambria"/>
              </a:rPr>
              <a:t>thường</a:t>
            </a:r>
            <a:r>
              <a:rPr lang="en-US" sz="1400">
                <a:solidFill>
                  <a:schemeClr val="bg1"/>
                </a:solidFill>
                <a:latin typeface="Cambria"/>
                <a:ea typeface="Cambria"/>
              </a:rPr>
              <a:t> </a:t>
            </a:r>
            <a:r>
              <a:rPr lang="en-US" sz="1400" err="1">
                <a:solidFill>
                  <a:schemeClr val="bg1"/>
                </a:solidFill>
                <a:latin typeface="Cambria"/>
                <a:ea typeface="Cambria"/>
              </a:rPr>
              <a:t>trong</a:t>
            </a:r>
            <a:r>
              <a:rPr lang="en-US" sz="1400">
                <a:solidFill>
                  <a:schemeClr val="bg1"/>
                </a:solidFill>
                <a:latin typeface="Cambria"/>
                <a:ea typeface="Cambria"/>
              </a:rPr>
              <a:t> </a:t>
            </a:r>
            <a:r>
              <a:rPr lang="en-US" sz="1400" err="1">
                <a:solidFill>
                  <a:schemeClr val="bg1"/>
                </a:solidFill>
                <a:latin typeface="Cambria"/>
                <a:ea typeface="Cambria"/>
              </a:rPr>
              <a:t>dữ</a:t>
            </a:r>
            <a:r>
              <a:rPr lang="en-US" sz="1400">
                <a:solidFill>
                  <a:schemeClr val="bg1"/>
                </a:solidFill>
                <a:latin typeface="Cambria"/>
                <a:ea typeface="Cambria"/>
              </a:rPr>
              <a:t> </a:t>
            </a:r>
            <a:r>
              <a:rPr lang="en-US" sz="1400" err="1">
                <a:solidFill>
                  <a:schemeClr val="bg1"/>
                </a:solidFill>
                <a:latin typeface="Cambria"/>
                <a:ea typeface="Cambria"/>
              </a:rPr>
              <a:t>liệu</a:t>
            </a:r>
            <a:r>
              <a:rPr lang="en-US" sz="1400">
                <a:solidFill>
                  <a:schemeClr val="bg1"/>
                </a:solidFill>
                <a:latin typeface="Cambria"/>
                <a:ea typeface="Cambria"/>
              </a:rPr>
              <a:t>.</a:t>
            </a:r>
          </a:p>
        </p:txBody>
      </p:sp>
      <p:pic>
        <p:nvPicPr>
          <p:cNvPr id="15" name="Picture 14">
            <a:extLst>
              <a:ext uri="{FF2B5EF4-FFF2-40B4-BE49-F238E27FC236}">
                <a16:creationId xmlns:a16="http://schemas.microsoft.com/office/drawing/2014/main" id="{2938CD34-BA3E-2687-BFE1-7A2019D1D343}"/>
              </a:ext>
            </a:extLst>
          </p:cNvPr>
          <p:cNvPicPr>
            <a:picLocks noChangeAspect="1"/>
          </p:cNvPicPr>
          <p:nvPr/>
        </p:nvPicPr>
        <p:blipFill>
          <a:blip r:embed="rId4"/>
          <a:stretch>
            <a:fillRect/>
          </a:stretch>
        </p:blipFill>
        <p:spPr>
          <a:xfrm>
            <a:off x="4839058" y="1900440"/>
            <a:ext cx="4129365" cy="2534060"/>
          </a:xfrm>
          <a:prstGeom prst="rect">
            <a:avLst/>
          </a:prstGeom>
        </p:spPr>
      </p:pic>
      <p:sp>
        <p:nvSpPr>
          <p:cNvPr id="16" name="Hộp Văn bản 1">
            <a:extLst>
              <a:ext uri="{FF2B5EF4-FFF2-40B4-BE49-F238E27FC236}">
                <a16:creationId xmlns:a16="http://schemas.microsoft.com/office/drawing/2014/main" id="{463C53C2-345A-4433-532C-2540B59B1059}"/>
              </a:ext>
            </a:extLst>
          </p:cNvPr>
          <p:cNvSpPr txBox="1"/>
          <p:nvPr/>
        </p:nvSpPr>
        <p:spPr>
          <a:xfrm>
            <a:off x="8723970" y="4818100"/>
            <a:ext cx="419864"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20</a:t>
            </a:r>
          </a:p>
        </p:txBody>
      </p:sp>
    </p:spTree>
    <p:extLst>
      <p:ext uri="{BB962C8B-B14F-4D97-AF65-F5344CB8AC3E}">
        <p14:creationId xmlns:p14="http://schemas.microsoft.com/office/powerpoint/2010/main" val="159739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896775"/>
            <a:ext cx="6105022" cy="349800"/>
          </a:xfrm>
          <a:prstGeom prst="rect">
            <a:avLst/>
          </a:prstGeom>
        </p:spPr>
        <p:txBody>
          <a:bodyPr spcFirstLastPara="1" wrap="square" lIns="91425" tIns="91425" rIns="91425" bIns="91425" anchor="t" anchorCtr="0">
            <a:noAutofit/>
          </a:bodyPr>
          <a:lstStyle/>
          <a:p>
            <a:pPr algn="just"/>
            <a:r>
              <a:rPr lang="vi-VN" sz="1400" b="0" i="0" dirty="0" err="1">
                <a:solidFill>
                  <a:schemeClr val="tx2">
                    <a:lumMod val="40000"/>
                    <a:lumOff val="60000"/>
                  </a:schemeClr>
                </a:solidFill>
                <a:effectLst/>
                <a:latin typeface="Cambria" panose="02040503050406030204" pitchFamily="18" charset="0"/>
                <a:ea typeface="Cambria" panose="02040503050406030204" pitchFamily="18" charset="0"/>
              </a:rPr>
              <a:t>Component</a:t>
            </a:r>
            <a:r>
              <a:rPr lang="vi-VN" sz="1400" b="0" i="0" dirty="0">
                <a:solidFill>
                  <a:schemeClr val="tx2">
                    <a:lumMod val="40000"/>
                    <a:lumOff val="60000"/>
                  </a:schemeClr>
                </a:solidFill>
                <a:effectLst/>
                <a:latin typeface="Cambria" panose="02040503050406030204" pitchFamily="18" charset="0"/>
                <a:ea typeface="Cambria" panose="02040503050406030204" pitchFamily="18" charset="0"/>
              </a:rPr>
              <a:t> </a:t>
            </a:r>
            <a:r>
              <a:rPr lang="en-US" sz="1400" b="0" i="0" dirty="0">
                <a:solidFill>
                  <a:schemeClr val="tx2">
                    <a:lumMod val="40000"/>
                    <a:lumOff val="60000"/>
                  </a:schemeClr>
                </a:solidFill>
                <a:effectLst/>
                <a:latin typeface="Cambria" panose="02040503050406030204" pitchFamily="18" charset="0"/>
                <a:ea typeface="Cambria" panose="02040503050406030204" pitchFamily="18" charset="0"/>
              </a:rPr>
              <a:t>Transform</a:t>
            </a:r>
            <a:r>
              <a:rPr lang="vi-VN" sz="1400" b="0" i="0" dirty="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dirty="0">
                <a:solidFill>
                  <a:schemeClr val="bg1"/>
                </a:solidFill>
                <a:effectLst/>
                <a:latin typeface="Cambria" panose="02040503050406030204" pitchFamily="18" charset="0"/>
                <a:ea typeface="Cambria" panose="02040503050406030204" pitchFamily="18" charset="0"/>
              </a:rPr>
              <a:t>trong TFX </a:t>
            </a:r>
            <a:r>
              <a:rPr lang="vi-VN" sz="1400" b="0" i="0" dirty="0" err="1">
                <a:solidFill>
                  <a:schemeClr val="bg1"/>
                </a:solidFill>
                <a:effectLst/>
                <a:latin typeface="Cambria" panose="02040503050406030204" pitchFamily="18" charset="0"/>
                <a:ea typeface="Cambria" panose="02040503050406030204" pitchFamily="18" charset="0"/>
              </a:rPr>
              <a:t>pipeline</a:t>
            </a:r>
            <a:r>
              <a:rPr lang="vi-VN" sz="1400" b="0" i="0" dirty="0">
                <a:solidFill>
                  <a:schemeClr val="bg1"/>
                </a:solidFill>
                <a:effectLst/>
                <a:latin typeface="Cambria" panose="02040503050406030204" pitchFamily="18" charset="0"/>
                <a:ea typeface="Cambria" panose="02040503050406030204" pitchFamily="18" charset="0"/>
              </a:rPr>
              <a:t> có chức năng chuyển đổi và tiền xử lý dữ liệu đầu vào trước khi đưa vào huấn luyện mô hình. Nó cũng có thể thực hiện một số tác vụ như chọn lọc và kết hợp các tính năng (</a:t>
            </a:r>
            <a:r>
              <a:rPr lang="vi-VN" sz="1400" b="0" i="0" dirty="0" err="1">
                <a:solidFill>
                  <a:schemeClr val="bg1"/>
                </a:solidFill>
                <a:effectLst/>
                <a:latin typeface="Cambria" panose="02040503050406030204" pitchFamily="18" charset="0"/>
                <a:ea typeface="Cambria" panose="02040503050406030204" pitchFamily="18" charset="0"/>
              </a:rPr>
              <a:t>feature</a:t>
            </a:r>
            <a:r>
              <a:rPr lang="vi-VN" sz="1400" b="0" i="0" dirty="0">
                <a:solidFill>
                  <a:schemeClr val="bg1"/>
                </a:solidFill>
                <a:effectLst/>
                <a:latin typeface="Cambria" panose="02040503050406030204" pitchFamily="18" charset="0"/>
                <a:ea typeface="Cambria" panose="02040503050406030204" pitchFamily="18" charset="0"/>
              </a:rPr>
              <a:t>) để tạo ra các tính năng mới. Đầu vào của </a:t>
            </a:r>
            <a:r>
              <a:rPr lang="vi-VN" sz="1400" b="0" i="0" dirty="0" err="1">
                <a:solidFill>
                  <a:schemeClr val="bg1"/>
                </a:solidFill>
                <a:effectLst/>
                <a:latin typeface="Cambria" panose="02040503050406030204" pitchFamily="18" charset="0"/>
                <a:ea typeface="Cambria" panose="02040503050406030204" pitchFamily="18" charset="0"/>
              </a:rPr>
              <a:t>component</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Transform</a:t>
            </a:r>
            <a:r>
              <a:rPr lang="vi-VN" sz="1400" b="0" i="0" dirty="0">
                <a:solidFill>
                  <a:schemeClr val="bg1"/>
                </a:solidFill>
                <a:effectLst/>
                <a:latin typeface="Cambria" panose="02040503050406030204" pitchFamily="18" charset="0"/>
                <a:ea typeface="Cambria" panose="02040503050406030204" pitchFamily="18" charset="0"/>
              </a:rPr>
              <a:t> là dữ liệu huấn luyện và </a:t>
            </a:r>
            <a:r>
              <a:rPr lang="vi-VN" sz="1400" b="0" i="0" dirty="0" err="1">
                <a:solidFill>
                  <a:schemeClr val="bg1"/>
                </a:solidFill>
                <a:effectLst/>
                <a:latin typeface="Cambria" panose="02040503050406030204" pitchFamily="18" charset="0"/>
                <a:ea typeface="Cambria" panose="02040503050406030204" pitchFamily="18" charset="0"/>
              </a:rPr>
              <a:t>Schema</a:t>
            </a:r>
            <a:r>
              <a:rPr lang="vi-VN" sz="1400" b="0" i="0" dirty="0">
                <a:solidFill>
                  <a:schemeClr val="bg1"/>
                </a:solidFill>
                <a:effectLst/>
                <a:latin typeface="Cambria" panose="02040503050406030204" pitchFamily="18" charset="0"/>
                <a:ea typeface="Cambria" panose="02040503050406030204" pitchFamily="18" charset="0"/>
              </a:rPr>
              <a:t> được tạo bởi </a:t>
            </a:r>
            <a:r>
              <a:rPr lang="vi-VN" sz="1400" b="0" i="0" dirty="0" err="1">
                <a:solidFill>
                  <a:schemeClr val="bg1"/>
                </a:solidFill>
                <a:effectLst/>
                <a:latin typeface="Cambria" panose="02040503050406030204" pitchFamily="18" charset="0"/>
                <a:ea typeface="Cambria" panose="02040503050406030204" pitchFamily="18" charset="0"/>
              </a:rPr>
              <a:t>SchemaGen</a:t>
            </a:r>
            <a:r>
              <a:rPr lang="vi-VN" sz="1400" b="0" i="0" dirty="0">
                <a:solidFill>
                  <a:schemeClr val="bg1"/>
                </a:solidFill>
                <a:effectLst/>
                <a:latin typeface="Cambria" panose="02040503050406030204" pitchFamily="18" charset="0"/>
                <a:ea typeface="Cambria" panose="02040503050406030204" pitchFamily="18" charset="0"/>
              </a:rPr>
              <a:t>, đầu ra là dữ liệu tiền xử lý mới (</a:t>
            </a:r>
            <a:r>
              <a:rPr lang="vi-VN" sz="1400" b="0" i="0" dirty="0" err="1">
                <a:solidFill>
                  <a:schemeClr val="bg1"/>
                </a:solidFill>
                <a:effectLst/>
                <a:latin typeface="Cambria" panose="02040503050406030204" pitchFamily="18" charset="0"/>
                <a:ea typeface="Cambria" panose="02040503050406030204" pitchFamily="18" charset="0"/>
              </a:rPr>
              <a:t>transformed</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data</a:t>
            </a:r>
            <a:r>
              <a:rPr lang="vi-VN" sz="1400" b="0" i="0" dirty="0">
                <a:solidFill>
                  <a:schemeClr val="bg1"/>
                </a:solidFill>
                <a:effectLst/>
                <a:latin typeface="Cambria" panose="02040503050406030204" pitchFamily="18" charset="0"/>
                <a:ea typeface="Cambria" panose="02040503050406030204" pitchFamily="18" charset="0"/>
              </a:rPr>
              <a:t>) và </a:t>
            </a:r>
            <a:r>
              <a:rPr lang="vi-VN" sz="1400" b="0" i="0" dirty="0" err="1">
                <a:solidFill>
                  <a:schemeClr val="bg1"/>
                </a:solidFill>
                <a:effectLst/>
                <a:latin typeface="Cambria" panose="02040503050406030204" pitchFamily="18" charset="0"/>
                <a:ea typeface="Cambria" panose="02040503050406030204" pitchFamily="18" charset="0"/>
              </a:rPr>
              <a:t>transform_fn</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Transform_fn</a:t>
            </a:r>
            <a:r>
              <a:rPr lang="vi-VN" sz="1400" b="0" i="0" dirty="0">
                <a:solidFill>
                  <a:schemeClr val="bg1"/>
                </a:solidFill>
                <a:effectLst/>
                <a:latin typeface="Cambria" panose="02040503050406030204" pitchFamily="18" charset="0"/>
                <a:ea typeface="Cambria" panose="02040503050406030204" pitchFamily="18" charset="0"/>
              </a:rPr>
              <a:t> sẽ được sử dụng trong quá trình tiền xử lý dữ liệu ở các bước tiếp theo, bao gồm huấn luyện và </a:t>
            </a:r>
            <a:r>
              <a:rPr lang="vi-VN" sz="1400" b="0" i="0" dirty="0" err="1">
                <a:solidFill>
                  <a:schemeClr val="bg1"/>
                </a:solidFill>
                <a:effectLst/>
                <a:latin typeface="Cambria" panose="02040503050406030204" pitchFamily="18" charset="0"/>
                <a:ea typeface="Cambria" panose="02040503050406030204" pitchFamily="18" charset="0"/>
              </a:rPr>
              <a:t>serving</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model</a:t>
            </a:r>
            <a:r>
              <a:rPr lang="vi-VN" sz="1400" b="0" i="0" dirty="0">
                <a:solidFill>
                  <a:schemeClr val="bg1"/>
                </a:solidFill>
                <a:effectLst/>
                <a:latin typeface="Cambria" panose="02040503050406030204" pitchFamily="18" charset="0"/>
                <a:ea typeface="Cambria" panose="02040503050406030204" pitchFamily="18" charset="0"/>
              </a:rPr>
              <a:t>.</a:t>
            </a: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a:t>
            </a:r>
            <a:r>
              <a:rPr lang="en-US"/>
              <a:t>Transform</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30264" t="1154" r="55364" b="6220"/>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3" name="Hình ảnh 2">
            <a:extLst>
              <a:ext uri="{FF2B5EF4-FFF2-40B4-BE49-F238E27FC236}">
                <a16:creationId xmlns:a16="http://schemas.microsoft.com/office/drawing/2014/main" id="{2AB5F868-9207-6FE4-D957-BA5F7E1E2DE2}"/>
              </a:ext>
            </a:extLst>
          </p:cNvPr>
          <p:cNvPicPr>
            <a:picLocks noChangeAspect="1"/>
          </p:cNvPicPr>
          <p:nvPr/>
        </p:nvPicPr>
        <p:blipFill>
          <a:blip r:embed="rId4"/>
          <a:stretch>
            <a:fillRect/>
          </a:stretch>
        </p:blipFill>
        <p:spPr>
          <a:xfrm>
            <a:off x="6927993" y="1246575"/>
            <a:ext cx="2064602" cy="2571750"/>
          </a:xfrm>
          <a:prstGeom prst="rect">
            <a:avLst/>
          </a:prstGeom>
        </p:spPr>
      </p:pic>
      <p:pic>
        <p:nvPicPr>
          <p:cNvPr id="7" name="Hình ảnh 6">
            <a:extLst>
              <a:ext uri="{FF2B5EF4-FFF2-40B4-BE49-F238E27FC236}">
                <a16:creationId xmlns:a16="http://schemas.microsoft.com/office/drawing/2014/main" id="{531FA2A7-A57C-FC65-8622-A0AA82AC17C7}"/>
              </a:ext>
            </a:extLst>
          </p:cNvPr>
          <p:cNvPicPr>
            <a:picLocks noChangeAspect="1"/>
          </p:cNvPicPr>
          <p:nvPr/>
        </p:nvPicPr>
        <p:blipFill rotWithShape="1">
          <a:blip r:embed="rId5"/>
          <a:srcRect r="11451"/>
          <a:stretch/>
        </p:blipFill>
        <p:spPr>
          <a:xfrm>
            <a:off x="2436222" y="3105409"/>
            <a:ext cx="4267167" cy="775215"/>
          </a:xfrm>
          <a:prstGeom prst="rect">
            <a:avLst/>
          </a:prstGeom>
        </p:spPr>
      </p:pic>
      <p:pic>
        <p:nvPicPr>
          <p:cNvPr id="9" name="Hình ảnh 8">
            <a:extLst>
              <a:ext uri="{FF2B5EF4-FFF2-40B4-BE49-F238E27FC236}">
                <a16:creationId xmlns:a16="http://schemas.microsoft.com/office/drawing/2014/main" id="{5314C565-714E-1C82-8C13-E1E3216D4844}"/>
              </a:ext>
            </a:extLst>
          </p:cNvPr>
          <p:cNvPicPr>
            <a:picLocks noChangeAspect="1"/>
          </p:cNvPicPr>
          <p:nvPr/>
        </p:nvPicPr>
        <p:blipFill rotWithShape="1">
          <a:blip r:embed="rId6"/>
          <a:srcRect r="16901" b="67743"/>
          <a:stretch/>
        </p:blipFill>
        <p:spPr>
          <a:xfrm>
            <a:off x="1215821" y="4102567"/>
            <a:ext cx="5502702" cy="693124"/>
          </a:xfrm>
          <a:prstGeom prst="rect">
            <a:avLst/>
          </a:prstGeom>
        </p:spPr>
      </p:pic>
      <p:sp>
        <p:nvSpPr>
          <p:cNvPr id="2" name="Hộp Văn bản 1">
            <a:extLst>
              <a:ext uri="{FF2B5EF4-FFF2-40B4-BE49-F238E27FC236}">
                <a16:creationId xmlns:a16="http://schemas.microsoft.com/office/drawing/2014/main" id="{30979959-C093-D544-40E6-1E619DAE2F3E}"/>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21</a:t>
            </a:r>
          </a:p>
        </p:txBody>
      </p:sp>
    </p:spTree>
    <p:extLst>
      <p:ext uri="{BB962C8B-B14F-4D97-AF65-F5344CB8AC3E}">
        <p14:creationId xmlns:p14="http://schemas.microsoft.com/office/powerpoint/2010/main" val="51426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350053" y="1132876"/>
            <a:ext cx="7910499" cy="349800"/>
          </a:xfrm>
          <a:prstGeom prst="rect">
            <a:avLst/>
          </a:prstGeom>
        </p:spPr>
        <p:txBody>
          <a:bodyPr spcFirstLastPara="1" wrap="square" lIns="91425" tIns="91425" rIns="91425" bIns="91425" anchor="t" anchorCtr="0">
            <a:noAutofit/>
          </a:bodyPr>
          <a:lstStyle/>
          <a:p>
            <a:pPr marL="114300" indent="0" algn="just">
              <a:buNone/>
            </a:pPr>
            <a:r>
              <a:rPr lang="vi-VN" sz="1400" dirty="0">
                <a:solidFill>
                  <a:schemeClr val="tx2">
                    <a:lumMod val="40000"/>
                    <a:lumOff val="60000"/>
                  </a:schemeClr>
                </a:solidFill>
                <a:latin typeface="Cambria"/>
                <a:ea typeface="Cambria"/>
              </a:rPr>
              <a:t>Một vài </a:t>
            </a:r>
            <a:r>
              <a:rPr lang="vi-VN" sz="1400" dirty="0" err="1">
                <a:solidFill>
                  <a:schemeClr val="tx2">
                    <a:lumMod val="40000"/>
                    <a:lumOff val="60000"/>
                  </a:schemeClr>
                </a:solidFill>
                <a:latin typeface="Cambria"/>
                <a:ea typeface="Cambria"/>
              </a:rPr>
              <a:t>function</a:t>
            </a:r>
            <a:r>
              <a:rPr lang="vi-VN" sz="1400" dirty="0">
                <a:solidFill>
                  <a:schemeClr val="tx2">
                    <a:lumMod val="40000"/>
                    <a:lumOff val="60000"/>
                  </a:schemeClr>
                </a:solidFill>
                <a:latin typeface="Cambria"/>
                <a:ea typeface="Cambria"/>
              </a:rPr>
              <a:t> phổ biến:</a:t>
            </a:r>
            <a:endParaRPr lang="vi-VN" sz="1400" dirty="0">
              <a:solidFill>
                <a:schemeClr val="bg1"/>
              </a:solidFill>
              <a:latin typeface="Cambria"/>
              <a:ea typeface="Cambria"/>
            </a:endParaRP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r>
              <a:rPr lang="en"/>
              <a:t>Lib: TensorFlow Transform</a:t>
            </a:r>
            <a:endParaRPr lang="en-US"/>
          </a:p>
        </p:txBody>
      </p:sp>
      <p:sp>
        <p:nvSpPr>
          <p:cNvPr id="2" name="Hộp Văn bản 1">
            <a:extLst>
              <a:ext uri="{FF2B5EF4-FFF2-40B4-BE49-F238E27FC236}">
                <a16:creationId xmlns:a16="http://schemas.microsoft.com/office/drawing/2014/main" id="{920A053C-9A6B-7C3B-AF78-466D6209FDB5}"/>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22</a:t>
            </a:r>
          </a:p>
        </p:txBody>
      </p:sp>
      <p:pic>
        <p:nvPicPr>
          <p:cNvPr id="9" name="Hình ảnh 8">
            <a:extLst>
              <a:ext uri="{FF2B5EF4-FFF2-40B4-BE49-F238E27FC236}">
                <a16:creationId xmlns:a16="http://schemas.microsoft.com/office/drawing/2014/main" id="{3169DDD4-E38A-D68C-8F26-3F64FCF09683}"/>
              </a:ext>
            </a:extLst>
          </p:cNvPr>
          <p:cNvPicPr>
            <a:picLocks noChangeAspect="1"/>
          </p:cNvPicPr>
          <p:nvPr/>
        </p:nvPicPr>
        <p:blipFill>
          <a:blip r:embed="rId3"/>
          <a:stretch>
            <a:fillRect/>
          </a:stretch>
        </p:blipFill>
        <p:spPr>
          <a:xfrm>
            <a:off x="1331510" y="2172647"/>
            <a:ext cx="547075" cy="2787126"/>
          </a:xfrm>
          <a:prstGeom prst="rect">
            <a:avLst/>
          </a:prstGeom>
        </p:spPr>
      </p:pic>
      <p:pic>
        <p:nvPicPr>
          <p:cNvPr id="15" name="Hình ảnh 14">
            <a:extLst>
              <a:ext uri="{FF2B5EF4-FFF2-40B4-BE49-F238E27FC236}">
                <a16:creationId xmlns:a16="http://schemas.microsoft.com/office/drawing/2014/main" id="{AFED7223-D565-A3DD-9976-784F57B61281}"/>
              </a:ext>
            </a:extLst>
          </p:cNvPr>
          <p:cNvPicPr>
            <a:picLocks noChangeAspect="1"/>
          </p:cNvPicPr>
          <p:nvPr/>
        </p:nvPicPr>
        <p:blipFill>
          <a:blip r:embed="rId4"/>
          <a:stretch>
            <a:fillRect/>
          </a:stretch>
        </p:blipFill>
        <p:spPr>
          <a:xfrm>
            <a:off x="375593" y="2883506"/>
            <a:ext cx="324661" cy="2099938"/>
          </a:xfrm>
          <a:prstGeom prst="rect">
            <a:avLst/>
          </a:prstGeom>
        </p:spPr>
      </p:pic>
      <p:sp>
        <p:nvSpPr>
          <p:cNvPr id="16" name="Mũi tên: Phải 15">
            <a:extLst>
              <a:ext uri="{FF2B5EF4-FFF2-40B4-BE49-F238E27FC236}">
                <a16:creationId xmlns:a16="http://schemas.microsoft.com/office/drawing/2014/main" id="{415A54F1-26D7-A22E-2975-40F33218356A}"/>
              </a:ext>
            </a:extLst>
          </p:cNvPr>
          <p:cNvSpPr/>
          <p:nvPr/>
        </p:nvSpPr>
        <p:spPr>
          <a:xfrm>
            <a:off x="874174" y="3468972"/>
            <a:ext cx="324661" cy="2306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22" name="Hình ảnh 21">
            <a:extLst>
              <a:ext uri="{FF2B5EF4-FFF2-40B4-BE49-F238E27FC236}">
                <a16:creationId xmlns:a16="http://schemas.microsoft.com/office/drawing/2014/main" id="{AC6F505B-47E0-506C-F216-19D7C298AEAE}"/>
              </a:ext>
            </a:extLst>
          </p:cNvPr>
          <p:cNvPicPr>
            <a:picLocks noChangeAspect="1"/>
          </p:cNvPicPr>
          <p:nvPr/>
        </p:nvPicPr>
        <p:blipFill>
          <a:blip r:embed="rId5"/>
          <a:stretch>
            <a:fillRect/>
          </a:stretch>
        </p:blipFill>
        <p:spPr>
          <a:xfrm>
            <a:off x="7014554" y="2903219"/>
            <a:ext cx="540847" cy="2056554"/>
          </a:xfrm>
          <a:prstGeom prst="rect">
            <a:avLst/>
          </a:prstGeom>
        </p:spPr>
      </p:pic>
      <p:pic>
        <p:nvPicPr>
          <p:cNvPr id="24" name="Hình ảnh 23">
            <a:extLst>
              <a:ext uri="{FF2B5EF4-FFF2-40B4-BE49-F238E27FC236}">
                <a16:creationId xmlns:a16="http://schemas.microsoft.com/office/drawing/2014/main" id="{A1F843C6-24B5-6550-5635-E42644BAE0EE}"/>
              </a:ext>
            </a:extLst>
          </p:cNvPr>
          <p:cNvPicPr>
            <a:picLocks noChangeAspect="1"/>
          </p:cNvPicPr>
          <p:nvPr/>
        </p:nvPicPr>
        <p:blipFill>
          <a:blip r:embed="rId6"/>
          <a:stretch>
            <a:fillRect/>
          </a:stretch>
        </p:blipFill>
        <p:spPr>
          <a:xfrm>
            <a:off x="8098652" y="2895887"/>
            <a:ext cx="549772" cy="2056554"/>
          </a:xfrm>
          <a:prstGeom prst="rect">
            <a:avLst/>
          </a:prstGeom>
        </p:spPr>
      </p:pic>
      <p:sp>
        <p:nvSpPr>
          <p:cNvPr id="25" name="Mũi tên: Phải 24">
            <a:extLst>
              <a:ext uri="{FF2B5EF4-FFF2-40B4-BE49-F238E27FC236}">
                <a16:creationId xmlns:a16="http://schemas.microsoft.com/office/drawing/2014/main" id="{8F340A90-AA5D-DF81-34E5-CD28C993E09A}"/>
              </a:ext>
            </a:extLst>
          </p:cNvPr>
          <p:cNvSpPr/>
          <p:nvPr/>
        </p:nvSpPr>
        <p:spPr>
          <a:xfrm>
            <a:off x="7645703" y="3498085"/>
            <a:ext cx="325582" cy="2306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27" name="Hộp Văn bản 26">
            <a:extLst>
              <a:ext uri="{FF2B5EF4-FFF2-40B4-BE49-F238E27FC236}">
                <a16:creationId xmlns:a16="http://schemas.microsoft.com/office/drawing/2014/main" id="{F29E3924-4A68-10AA-9DF1-9BF5265D3C33}"/>
              </a:ext>
            </a:extLst>
          </p:cNvPr>
          <p:cNvSpPr txBox="1"/>
          <p:nvPr/>
        </p:nvSpPr>
        <p:spPr>
          <a:xfrm>
            <a:off x="232274" y="1940520"/>
            <a:ext cx="3588328" cy="814518"/>
          </a:xfrm>
          <a:prstGeom prst="rect">
            <a:avLst/>
          </a:prstGeom>
          <a:noFill/>
        </p:spPr>
        <p:txBody>
          <a:bodyPr wrap="square">
            <a:spAutoFit/>
          </a:bodyPr>
          <a:lstStyle/>
          <a:p>
            <a:pPr algn="just">
              <a:lnSpc>
                <a:spcPct val="114999"/>
              </a:lnSpc>
              <a:buClr>
                <a:schemeClr val="bg2"/>
              </a:buClr>
              <a:buFont typeface="Arial" panose="020B0604020202020204" pitchFamily="34" charset="0"/>
              <a:buChar char="•"/>
            </a:pPr>
            <a:r>
              <a:rPr lang="vi-VN" sz="1400" dirty="0" err="1">
                <a:solidFill>
                  <a:schemeClr val="bg1"/>
                </a:solidFill>
                <a:latin typeface="Cambria"/>
                <a:ea typeface="Cambria"/>
              </a:rPr>
              <a:t>Scaling</a:t>
            </a:r>
            <a:r>
              <a:rPr lang="vi-VN" sz="1400" dirty="0">
                <a:solidFill>
                  <a:schemeClr val="bg1"/>
                </a:solidFill>
                <a:latin typeface="Cambria"/>
                <a:ea typeface="Cambria"/>
              </a:rPr>
              <a:t> </a:t>
            </a:r>
            <a:r>
              <a:rPr lang="vi-VN" sz="1400" dirty="0" err="1">
                <a:solidFill>
                  <a:schemeClr val="bg1"/>
                </a:solidFill>
                <a:latin typeface="Cambria"/>
                <a:ea typeface="Cambria"/>
              </a:rPr>
              <a:t>functions</a:t>
            </a:r>
            <a:r>
              <a:rPr lang="vi-VN" sz="1400" dirty="0">
                <a:solidFill>
                  <a:schemeClr val="bg1"/>
                </a:solidFill>
                <a:latin typeface="Cambria"/>
                <a:ea typeface="Cambria"/>
              </a:rPr>
              <a:t>:  </a:t>
            </a:r>
            <a:r>
              <a:rPr lang="vi-VN" sz="1400" dirty="0" err="1">
                <a:solidFill>
                  <a:schemeClr val="bg1"/>
                </a:solidFill>
                <a:latin typeface="Cambria"/>
                <a:ea typeface="Cambria"/>
              </a:rPr>
              <a:t>scale</a:t>
            </a:r>
            <a:r>
              <a:rPr lang="vi-VN" sz="1400" dirty="0">
                <a:solidFill>
                  <a:schemeClr val="bg1"/>
                </a:solidFill>
                <a:latin typeface="Cambria"/>
                <a:ea typeface="Cambria"/>
              </a:rPr>
              <a:t> dữ liệu số đến phạm vi xác định.</a:t>
            </a:r>
            <a:endParaRPr lang="vi-VN" dirty="0">
              <a:solidFill>
                <a:schemeClr val="bg1"/>
              </a:solidFill>
            </a:endParaRPr>
          </a:p>
          <a:p>
            <a:pPr marL="114300" indent="0" algn="just">
              <a:lnSpc>
                <a:spcPct val="114999"/>
              </a:lnSpc>
              <a:buClr>
                <a:schemeClr val="bg2"/>
              </a:buClr>
              <a:buNone/>
            </a:pPr>
            <a:r>
              <a:rPr lang="vi-VN" sz="1400" dirty="0" err="1">
                <a:solidFill>
                  <a:schemeClr val="bg1"/>
                </a:solidFill>
                <a:latin typeface="Cambria"/>
                <a:ea typeface="Cambria"/>
              </a:rPr>
              <a:t>E.g</a:t>
            </a:r>
            <a:r>
              <a:rPr lang="vi-VN" sz="1400" dirty="0">
                <a:solidFill>
                  <a:schemeClr val="bg1"/>
                </a:solidFill>
                <a:latin typeface="Cambria"/>
                <a:ea typeface="Cambria"/>
              </a:rPr>
              <a:t>.  tft.scale_to_0_1</a:t>
            </a:r>
          </a:p>
        </p:txBody>
      </p:sp>
      <p:sp>
        <p:nvSpPr>
          <p:cNvPr id="29" name="Hộp Văn bản 28">
            <a:extLst>
              <a:ext uri="{FF2B5EF4-FFF2-40B4-BE49-F238E27FC236}">
                <a16:creationId xmlns:a16="http://schemas.microsoft.com/office/drawing/2014/main" id="{3EC71B09-9ECA-9077-09D7-EE4888ACB3B5}"/>
              </a:ext>
            </a:extLst>
          </p:cNvPr>
          <p:cNvSpPr txBox="1"/>
          <p:nvPr/>
        </p:nvSpPr>
        <p:spPr>
          <a:xfrm>
            <a:off x="4862929" y="1940520"/>
            <a:ext cx="4006497" cy="814518"/>
          </a:xfrm>
          <a:prstGeom prst="rect">
            <a:avLst/>
          </a:prstGeom>
          <a:noFill/>
        </p:spPr>
        <p:txBody>
          <a:bodyPr wrap="square">
            <a:spAutoFit/>
          </a:bodyPr>
          <a:lstStyle/>
          <a:p>
            <a:pPr>
              <a:lnSpc>
                <a:spcPct val="114999"/>
              </a:lnSpc>
              <a:buClr>
                <a:schemeClr val="bg2"/>
              </a:buClr>
              <a:buFont typeface="Arial" panose="020B0604020202020204" pitchFamily="34" charset="0"/>
              <a:buChar char="•"/>
            </a:pPr>
            <a:r>
              <a:rPr lang="vi-VN" sz="1400" dirty="0" err="1">
                <a:solidFill>
                  <a:schemeClr val="bg1"/>
                </a:solidFill>
                <a:latin typeface="Cambria"/>
                <a:ea typeface="Cambria"/>
              </a:rPr>
              <a:t>Mapping</a:t>
            </a:r>
            <a:r>
              <a:rPr lang="vi-VN" sz="1400" dirty="0">
                <a:solidFill>
                  <a:schemeClr val="bg1"/>
                </a:solidFill>
                <a:latin typeface="Cambria"/>
                <a:ea typeface="Cambria"/>
              </a:rPr>
              <a:t> </a:t>
            </a:r>
            <a:r>
              <a:rPr lang="vi-VN" sz="1400" dirty="0" err="1">
                <a:solidFill>
                  <a:schemeClr val="bg1"/>
                </a:solidFill>
                <a:latin typeface="Cambria"/>
                <a:ea typeface="Cambria"/>
              </a:rPr>
              <a:t>functions</a:t>
            </a:r>
            <a:r>
              <a:rPr lang="vi-VN" sz="1400" dirty="0">
                <a:solidFill>
                  <a:schemeClr val="bg1"/>
                </a:solidFill>
                <a:latin typeface="Cambria"/>
                <a:ea typeface="Cambria"/>
              </a:rPr>
              <a:t>: </a:t>
            </a:r>
            <a:r>
              <a:rPr lang="vi-VN" sz="1400" dirty="0" err="1">
                <a:solidFill>
                  <a:schemeClr val="bg1"/>
                </a:solidFill>
                <a:latin typeface="Cambria"/>
                <a:ea typeface="Cambria"/>
              </a:rPr>
              <a:t>map</a:t>
            </a:r>
            <a:r>
              <a:rPr lang="vi-VN" sz="1400" dirty="0">
                <a:solidFill>
                  <a:schemeClr val="bg1"/>
                </a:solidFill>
                <a:latin typeface="Cambria"/>
                <a:ea typeface="Cambria"/>
              </a:rPr>
              <a:t> dữ liệu </a:t>
            </a:r>
            <a:r>
              <a:rPr lang="vi-VN" sz="1400" dirty="0" err="1">
                <a:solidFill>
                  <a:schemeClr val="bg1"/>
                </a:solidFill>
                <a:latin typeface="Cambria"/>
                <a:ea typeface="Cambria"/>
              </a:rPr>
              <a:t>category</a:t>
            </a:r>
            <a:r>
              <a:rPr lang="vi-VN" sz="1400" dirty="0">
                <a:solidFill>
                  <a:schemeClr val="bg1"/>
                </a:solidFill>
                <a:latin typeface="Cambria"/>
                <a:ea typeface="Cambria"/>
              </a:rPr>
              <a:t> thành </a:t>
            </a:r>
            <a:r>
              <a:rPr lang="vi-VN" sz="1400" dirty="0" err="1">
                <a:solidFill>
                  <a:schemeClr val="bg1"/>
                </a:solidFill>
                <a:latin typeface="Cambria"/>
                <a:ea typeface="Cambria"/>
              </a:rPr>
              <a:t>vocabulary</a:t>
            </a:r>
            <a:r>
              <a:rPr lang="vi-VN" sz="1400" dirty="0">
                <a:solidFill>
                  <a:schemeClr val="bg1"/>
                </a:solidFill>
                <a:latin typeface="Cambria"/>
                <a:ea typeface="Cambria"/>
              </a:rPr>
              <a:t>.</a:t>
            </a:r>
            <a:endParaRPr lang="vi-VN" dirty="0">
              <a:solidFill>
                <a:schemeClr val="bg1"/>
              </a:solidFill>
              <a:latin typeface="Cambria"/>
              <a:ea typeface="Cambria"/>
            </a:endParaRPr>
          </a:p>
          <a:p>
            <a:pPr marL="114300" indent="0">
              <a:lnSpc>
                <a:spcPct val="114999"/>
              </a:lnSpc>
              <a:buClr>
                <a:schemeClr val="bg2"/>
              </a:buClr>
              <a:buNone/>
            </a:pPr>
            <a:r>
              <a:rPr lang="vi-VN" sz="1400" dirty="0" err="1">
                <a:solidFill>
                  <a:schemeClr val="bg1"/>
                </a:solidFill>
                <a:latin typeface="Cambria"/>
                <a:ea typeface="Cambria"/>
              </a:rPr>
              <a:t>E.g</a:t>
            </a:r>
            <a:r>
              <a:rPr lang="vi-VN" sz="1400" dirty="0">
                <a:solidFill>
                  <a:schemeClr val="bg1"/>
                </a:solidFill>
                <a:latin typeface="Cambria"/>
                <a:ea typeface="Cambria"/>
              </a:rPr>
              <a:t>. </a:t>
            </a:r>
            <a:r>
              <a:rPr lang="vi-VN" sz="1400" dirty="0" err="1">
                <a:solidFill>
                  <a:schemeClr val="bg1"/>
                </a:solidFill>
                <a:latin typeface="Cambria"/>
                <a:ea typeface="Cambria"/>
              </a:rPr>
              <a:t>tft.compute_and_apply_vocabulary</a:t>
            </a:r>
            <a:r>
              <a:rPr lang="vi-VN" sz="1400" dirty="0">
                <a:solidFill>
                  <a:schemeClr val="bg1"/>
                </a:solidFill>
                <a:latin typeface="Cambria"/>
                <a:ea typeface="Cambria"/>
              </a:rPr>
              <a:t>, </a:t>
            </a:r>
          </a:p>
        </p:txBody>
      </p:sp>
      <p:pic>
        <p:nvPicPr>
          <p:cNvPr id="31" name="Hình ảnh 30">
            <a:extLst>
              <a:ext uri="{FF2B5EF4-FFF2-40B4-BE49-F238E27FC236}">
                <a16:creationId xmlns:a16="http://schemas.microsoft.com/office/drawing/2014/main" id="{99FD19B0-B859-772C-FA76-56079F3AF62B}"/>
              </a:ext>
            </a:extLst>
          </p:cNvPr>
          <p:cNvPicPr>
            <a:picLocks noChangeAspect="1"/>
          </p:cNvPicPr>
          <p:nvPr/>
        </p:nvPicPr>
        <p:blipFill>
          <a:blip r:embed="rId7"/>
          <a:stretch>
            <a:fillRect/>
          </a:stretch>
        </p:blipFill>
        <p:spPr>
          <a:xfrm>
            <a:off x="3004714" y="2883083"/>
            <a:ext cx="815888" cy="1974265"/>
          </a:xfrm>
          <a:prstGeom prst="rect">
            <a:avLst/>
          </a:prstGeom>
        </p:spPr>
      </p:pic>
      <p:pic>
        <p:nvPicPr>
          <p:cNvPr id="33" name="Hình ảnh 32">
            <a:extLst>
              <a:ext uri="{FF2B5EF4-FFF2-40B4-BE49-F238E27FC236}">
                <a16:creationId xmlns:a16="http://schemas.microsoft.com/office/drawing/2014/main" id="{4EFC8C40-2084-A1ED-DEB1-9FC6E0F26F39}"/>
              </a:ext>
            </a:extLst>
          </p:cNvPr>
          <p:cNvPicPr>
            <a:picLocks noChangeAspect="1"/>
          </p:cNvPicPr>
          <p:nvPr/>
        </p:nvPicPr>
        <p:blipFill>
          <a:blip r:embed="rId8"/>
          <a:stretch>
            <a:fillRect/>
          </a:stretch>
        </p:blipFill>
        <p:spPr>
          <a:xfrm>
            <a:off x="2271537" y="2883083"/>
            <a:ext cx="261068" cy="2051248"/>
          </a:xfrm>
          <a:prstGeom prst="rect">
            <a:avLst/>
          </a:prstGeom>
        </p:spPr>
      </p:pic>
      <p:sp>
        <p:nvSpPr>
          <p:cNvPr id="34" name="Mũi tên: Phải 33">
            <a:extLst>
              <a:ext uri="{FF2B5EF4-FFF2-40B4-BE49-F238E27FC236}">
                <a16:creationId xmlns:a16="http://schemas.microsoft.com/office/drawing/2014/main" id="{50D0C373-10FF-B998-15EB-28E035573252}"/>
              </a:ext>
            </a:extLst>
          </p:cNvPr>
          <p:cNvSpPr/>
          <p:nvPr/>
        </p:nvSpPr>
        <p:spPr>
          <a:xfrm>
            <a:off x="2613297" y="3524632"/>
            <a:ext cx="324661" cy="2306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36" name="Hình ảnh 35">
            <a:extLst>
              <a:ext uri="{FF2B5EF4-FFF2-40B4-BE49-F238E27FC236}">
                <a16:creationId xmlns:a16="http://schemas.microsoft.com/office/drawing/2014/main" id="{4F3500F9-215F-2B5F-E25D-01DD60A2686B}"/>
              </a:ext>
            </a:extLst>
          </p:cNvPr>
          <p:cNvPicPr>
            <a:picLocks noChangeAspect="1"/>
          </p:cNvPicPr>
          <p:nvPr/>
        </p:nvPicPr>
        <p:blipFill>
          <a:blip r:embed="rId9"/>
          <a:stretch>
            <a:fillRect/>
          </a:stretch>
        </p:blipFill>
        <p:spPr>
          <a:xfrm>
            <a:off x="4862929" y="2888660"/>
            <a:ext cx="642702" cy="1935017"/>
          </a:xfrm>
          <a:prstGeom prst="rect">
            <a:avLst/>
          </a:prstGeom>
        </p:spPr>
      </p:pic>
      <p:pic>
        <p:nvPicPr>
          <p:cNvPr id="38" name="Hình ảnh 37">
            <a:extLst>
              <a:ext uri="{FF2B5EF4-FFF2-40B4-BE49-F238E27FC236}">
                <a16:creationId xmlns:a16="http://schemas.microsoft.com/office/drawing/2014/main" id="{B34DFA68-7F83-EE4B-EA94-36E5EF08F132}"/>
              </a:ext>
            </a:extLst>
          </p:cNvPr>
          <p:cNvPicPr>
            <a:picLocks noChangeAspect="1"/>
          </p:cNvPicPr>
          <p:nvPr/>
        </p:nvPicPr>
        <p:blipFill>
          <a:blip r:embed="rId10"/>
          <a:stretch>
            <a:fillRect/>
          </a:stretch>
        </p:blipFill>
        <p:spPr>
          <a:xfrm>
            <a:off x="5951774" y="2908706"/>
            <a:ext cx="710694" cy="1904384"/>
          </a:xfrm>
          <a:prstGeom prst="rect">
            <a:avLst/>
          </a:prstGeom>
        </p:spPr>
      </p:pic>
      <p:sp>
        <p:nvSpPr>
          <p:cNvPr id="39" name="Mũi tên: Phải 38">
            <a:extLst>
              <a:ext uri="{FF2B5EF4-FFF2-40B4-BE49-F238E27FC236}">
                <a16:creationId xmlns:a16="http://schemas.microsoft.com/office/drawing/2014/main" id="{FB6E2622-58C7-A6B5-AEFC-8359F0532E74}"/>
              </a:ext>
            </a:extLst>
          </p:cNvPr>
          <p:cNvSpPr/>
          <p:nvPr/>
        </p:nvSpPr>
        <p:spPr>
          <a:xfrm>
            <a:off x="5563429" y="3468972"/>
            <a:ext cx="324661" cy="230686"/>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46214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896775"/>
            <a:ext cx="6105022" cy="349800"/>
          </a:xfrm>
          <a:prstGeom prst="rect">
            <a:avLst/>
          </a:prstGeom>
        </p:spPr>
        <p:txBody>
          <a:bodyPr spcFirstLastPara="1" wrap="square" lIns="91425" tIns="91425" rIns="91425" bIns="91425" anchor="t" anchorCtr="0">
            <a:noAutofit/>
          </a:bodyPr>
          <a:lstStyle/>
          <a:p>
            <a:pPr algn="just"/>
            <a:r>
              <a:rPr lang="vi-VN" sz="1400" err="1">
                <a:solidFill>
                  <a:schemeClr val="tx2">
                    <a:lumMod val="40000"/>
                    <a:lumOff val="60000"/>
                  </a:schemeClr>
                </a:solidFill>
                <a:latin typeface="Cambria"/>
                <a:ea typeface="Cambria"/>
              </a:rPr>
              <a:t>Trainer</a:t>
            </a:r>
            <a:r>
              <a:rPr lang="en-US" sz="1400">
                <a:solidFill>
                  <a:schemeClr val="tx2">
                    <a:lumMod val="40000"/>
                    <a:lumOff val="60000"/>
                  </a:schemeClr>
                </a:solidFill>
                <a:latin typeface="Cambria"/>
                <a:ea typeface="Cambria"/>
              </a:rPr>
              <a:t> Component </a:t>
            </a:r>
            <a:r>
              <a:rPr lang="en-US" sz="1400">
                <a:solidFill>
                  <a:schemeClr val="bg1"/>
                </a:solidFill>
                <a:latin typeface="Cambria"/>
                <a:ea typeface="Cambria"/>
              </a:rPr>
              <a:t>training </a:t>
            </a:r>
            <a:r>
              <a:rPr lang="vi-VN" sz="1400" b="0" i="0">
                <a:solidFill>
                  <a:schemeClr val="bg1"/>
                </a:solidFill>
                <a:effectLst/>
                <a:latin typeface="Cambria"/>
                <a:ea typeface="Cambria"/>
              </a:rPr>
              <a:t>mô hình </a:t>
            </a:r>
            <a:r>
              <a:rPr lang="vi-VN" sz="1400" b="0" i="0" err="1">
                <a:solidFill>
                  <a:schemeClr val="bg1"/>
                </a:solidFill>
                <a:effectLst/>
                <a:latin typeface="Cambria"/>
                <a:ea typeface="Cambria"/>
              </a:rPr>
              <a:t>machine</a:t>
            </a:r>
            <a:r>
              <a:rPr lang="vi-VN" sz="1400" b="0" i="0">
                <a:solidFill>
                  <a:schemeClr val="bg1"/>
                </a:solidFill>
                <a:effectLst/>
                <a:latin typeface="Cambria"/>
                <a:ea typeface="Cambria"/>
              </a:rPr>
              <a:t> </a:t>
            </a:r>
            <a:r>
              <a:rPr lang="vi-VN" sz="1400" b="0" i="0" err="1">
                <a:solidFill>
                  <a:schemeClr val="bg1"/>
                </a:solidFill>
                <a:effectLst/>
                <a:latin typeface="Cambria"/>
                <a:ea typeface="Cambria"/>
              </a:rPr>
              <a:t>learning</a:t>
            </a:r>
            <a:r>
              <a:rPr lang="vi-VN" sz="1400" b="0" i="0">
                <a:solidFill>
                  <a:schemeClr val="bg1"/>
                </a:solidFill>
                <a:effectLst/>
                <a:latin typeface="Cambria"/>
                <a:ea typeface="Cambria"/>
              </a:rPr>
              <a:t> trên dữ liệu đã được chuẩn bị và xử lý bởi các thành phần trước đó trong </a:t>
            </a:r>
            <a:r>
              <a:rPr lang="vi-VN" sz="1400" b="0" i="0" err="1">
                <a:solidFill>
                  <a:schemeClr val="bg1"/>
                </a:solidFill>
                <a:effectLst/>
                <a:latin typeface="Cambria"/>
                <a:ea typeface="Cambria"/>
              </a:rPr>
              <a:t>pipeline</a:t>
            </a:r>
            <a:r>
              <a:rPr lang="vi-VN" sz="1400" b="0" i="0">
                <a:solidFill>
                  <a:schemeClr val="bg1"/>
                </a:solidFill>
                <a:effectLst/>
                <a:latin typeface="Cambria"/>
                <a:ea typeface="Cambria"/>
              </a:rPr>
              <a:t>. Trong quá trình huấn luyện, </a:t>
            </a:r>
            <a:r>
              <a:rPr lang="vi-VN" sz="1400" b="0" i="0" err="1">
                <a:solidFill>
                  <a:schemeClr val="bg1"/>
                </a:solidFill>
                <a:effectLst/>
                <a:latin typeface="Cambria"/>
                <a:ea typeface="Cambria"/>
              </a:rPr>
              <a:t>Trainer</a:t>
            </a:r>
            <a:r>
              <a:rPr lang="vi-VN" sz="1400" b="0" i="0">
                <a:solidFill>
                  <a:schemeClr val="bg1"/>
                </a:solidFill>
                <a:effectLst/>
                <a:latin typeface="Cambria"/>
                <a:ea typeface="Cambria"/>
              </a:rPr>
              <a:t> </a:t>
            </a:r>
            <a:r>
              <a:rPr lang="vi-VN" sz="1400" b="0" i="0" err="1">
                <a:solidFill>
                  <a:schemeClr val="bg1"/>
                </a:solidFill>
                <a:effectLst/>
                <a:latin typeface="Cambria"/>
                <a:ea typeface="Cambria"/>
              </a:rPr>
              <a:t>component</a:t>
            </a:r>
            <a:r>
              <a:rPr lang="vi-VN" sz="1400" b="0" i="0">
                <a:solidFill>
                  <a:schemeClr val="bg1"/>
                </a:solidFill>
                <a:effectLst/>
                <a:latin typeface="Cambria"/>
                <a:ea typeface="Cambria"/>
              </a:rPr>
              <a:t> sẽ sử dụng các thông số được cấu hình để huấn luyện mô hình</a:t>
            </a:r>
            <a:r>
              <a:rPr lang="en-US" sz="1400" b="0" i="0">
                <a:solidFill>
                  <a:schemeClr val="bg1"/>
                </a:solidFill>
                <a:effectLst/>
                <a:latin typeface="Cambria"/>
                <a:ea typeface="Cambria"/>
              </a:rPr>
              <a:t>. </a:t>
            </a:r>
            <a:r>
              <a:rPr lang="vi-VN" sz="1400" b="0" i="0">
                <a:solidFill>
                  <a:schemeClr val="bg1"/>
                </a:solidFill>
                <a:effectLst/>
                <a:latin typeface="Cambria"/>
                <a:ea typeface="Cambria"/>
              </a:rPr>
              <a:t>Ngoài ra, </a:t>
            </a:r>
            <a:r>
              <a:rPr lang="en-US" sz="1400" b="0" i="0" err="1">
                <a:solidFill>
                  <a:schemeClr val="bg1"/>
                </a:solidFill>
                <a:effectLst/>
                <a:latin typeface="Cambria"/>
                <a:ea typeface="Cambria"/>
              </a:rPr>
              <a:t>nó</a:t>
            </a:r>
            <a:r>
              <a:rPr lang="en-US" sz="1400" b="0" i="0">
                <a:solidFill>
                  <a:schemeClr val="bg1"/>
                </a:solidFill>
                <a:effectLst/>
                <a:latin typeface="Cambria"/>
                <a:ea typeface="Cambria"/>
              </a:rPr>
              <a:t> </a:t>
            </a:r>
            <a:r>
              <a:rPr lang="vi-VN" sz="1400" b="0" i="0">
                <a:solidFill>
                  <a:schemeClr val="bg1"/>
                </a:solidFill>
                <a:effectLst/>
                <a:latin typeface="Cambria"/>
                <a:ea typeface="Cambria"/>
              </a:rPr>
              <a:t>cũng có khả năng lưu trữ và xuất ra các tệp </a:t>
            </a:r>
            <a:r>
              <a:rPr lang="vi-VN" sz="1400" b="0" i="0" err="1">
                <a:solidFill>
                  <a:schemeClr val="bg1"/>
                </a:solidFill>
                <a:effectLst/>
                <a:latin typeface="Cambria"/>
                <a:ea typeface="Cambria"/>
              </a:rPr>
              <a:t>checkpoint</a:t>
            </a:r>
            <a:r>
              <a:rPr lang="vi-VN" sz="1400" b="0" i="0">
                <a:solidFill>
                  <a:schemeClr val="bg1"/>
                </a:solidFill>
                <a:effectLst/>
                <a:latin typeface="Cambria"/>
                <a:ea typeface="Cambria"/>
              </a:rPr>
              <a:t> của mô hình và trọng số tương ứng</a:t>
            </a:r>
            <a:r>
              <a:rPr lang="en-US" sz="1400" b="0" i="0">
                <a:solidFill>
                  <a:schemeClr val="bg1"/>
                </a:solidFill>
                <a:effectLst/>
                <a:latin typeface="Cambria"/>
                <a:ea typeface="Cambria"/>
              </a:rPr>
              <a:t> (saved model)</a:t>
            </a:r>
            <a:r>
              <a:rPr lang="vi-VN" sz="1400" b="0" i="0">
                <a:solidFill>
                  <a:schemeClr val="bg1"/>
                </a:solidFill>
                <a:effectLst/>
                <a:latin typeface="Cambria"/>
                <a:ea typeface="Cambria"/>
              </a:rPr>
              <a:t> để có thể sử dụng lại cho các mục đích sau này.</a:t>
            </a:r>
            <a:endParaRPr lang="en-US" sz="1400" b="0" i="0">
              <a:solidFill>
                <a:schemeClr val="bg1"/>
              </a:solidFill>
              <a:effectLst/>
              <a:latin typeface="Cambria"/>
              <a:ea typeface="Cambria"/>
            </a:endParaRPr>
          </a:p>
          <a:p>
            <a:pPr marL="114300" indent="0" algn="just">
              <a:buNone/>
            </a:pPr>
            <a:endParaRPr lang="vi-VN" sz="1400" b="0" i="0">
              <a:solidFill>
                <a:schemeClr val="bg1"/>
              </a:solidFill>
              <a:effectLst/>
              <a:latin typeface="Cambria"/>
              <a:ea typeface="Cambria"/>
            </a:endParaRPr>
          </a:p>
          <a:p>
            <a:pPr algn="just"/>
            <a:r>
              <a:rPr lang="vi-VN" sz="1400" b="0" i="0">
                <a:solidFill>
                  <a:schemeClr val="tx2">
                    <a:lumMod val="40000"/>
                    <a:lumOff val="60000"/>
                  </a:schemeClr>
                </a:solidFill>
                <a:effectLst/>
                <a:latin typeface="Cambria"/>
                <a:ea typeface="Cambria"/>
              </a:rPr>
              <a:t>Kết quả đầu ra của </a:t>
            </a:r>
            <a:r>
              <a:rPr lang="vi-VN" sz="1400" b="0" i="0" err="1">
                <a:solidFill>
                  <a:schemeClr val="tx2">
                    <a:lumMod val="40000"/>
                    <a:lumOff val="60000"/>
                  </a:schemeClr>
                </a:solidFill>
                <a:effectLst/>
                <a:latin typeface="Cambria"/>
                <a:ea typeface="Cambria"/>
              </a:rPr>
              <a:t>Trainer</a:t>
            </a:r>
            <a:r>
              <a:rPr lang="vi-VN" sz="1400" b="0" i="0">
                <a:solidFill>
                  <a:schemeClr val="tx2">
                    <a:lumMod val="40000"/>
                    <a:lumOff val="60000"/>
                  </a:schemeClr>
                </a:solidFill>
                <a:effectLst/>
                <a:latin typeface="Cambria"/>
                <a:ea typeface="Cambria"/>
              </a:rPr>
              <a:t> </a:t>
            </a:r>
            <a:r>
              <a:rPr lang="vi-VN" sz="1400" b="0" i="0" err="1">
                <a:solidFill>
                  <a:schemeClr val="tx2">
                    <a:lumMod val="40000"/>
                    <a:lumOff val="60000"/>
                  </a:schemeClr>
                </a:solidFill>
                <a:effectLst/>
                <a:latin typeface="Cambria"/>
                <a:ea typeface="Cambria"/>
              </a:rPr>
              <a:t>component</a:t>
            </a:r>
            <a:r>
              <a:rPr lang="vi-VN" sz="1400" b="0" i="0">
                <a:solidFill>
                  <a:schemeClr val="tx2">
                    <a:lumMod val="40000"/>
                    <a:lumOff val="60000"/>
                  </a:schemeClr>
                </a:solidFill>
                <a:effectLst/>
                <a:latin typeface="Cambria"/>
                <a:ea typeface="Cambria"/>
              </a:rPr>
              <a:t> </a:t>
            </a:r>
            <a:r>
              <a:rPr lang="vi-VN" sz="1400" b="0" i="0">
                <a:solidFill>
                  <a:schemeClr val="bg1"/>
                </a:solidFill>
                <a:effectLst/>
                <a:latin typeface="Cambria"/>
                <a:ea typeface="Cambria"/>
              </a:rPr>
              <a:t>là một mô hình đã được huấn luyện sẵn sàng được sử dụng cho việc dự đoán.</a:t>
            </a: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a:t>
            </a:r>
            <a:r>
              <a:rPr lang="en-US"/>
              <a:t>Trainer</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44488" t="2212" r="41140" b="5162"/>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BF6C5309-3EDB-7271-5227-D10B136D8912}"/>
              </a:ext>
            </a:extLst>
          </p:cNvPr>
          <p:cNvPicPr>
            <a:picLocks noChangeAspect="1"/>
          </p:cNvPicPr>
          <p:nvPr/>
        </p:nvPicPr>
        <p:blipFill>
          <a:blip r:embed="rId4"/>
          <a:stretch>
            <a:fillRect/>
          </a:stretch>
        </p:blipFill>
        <p:spPr>
          <a:xfrm>
            <a:off x="6880490" y="681647"/>
            <a:ext cx="2166534" cy="2501902"/>
          </a:xfrm>
          <a:prstGeom prst="rect">
            <a:avLst/>
          </a:prstGeom>
        </p:spPr>
      </p:pic>
      <p:pic>
        <p:nvPicPr>
          <p:cNvPr id="8" name="Hình ảnh 7">
            <a:extLst>
              <a:ext uri="{FF2B5EF4-FFF2-40B4-BE49-F238E27FC236}">
                <a16:creationId xmlns:a16="http://schemas.microsoft.com/office/drawing/2014/main" id="{15E2BF45-647F-2102-D47E-9B1B186CD13F}"/>
              </a:ext>
            </a:extLst>
          </p:cNvPr>
          <p:cNvPicPr>
            <a:picLocks noChangeAspect="1"/>
          </p:cNvPicPr>
          <p:nvPr/>
        </p:nvPicPr>
        <p:blipFill>
          <a:blip r:embed="rId5"/>
          <a:stretch>
            <a:fillRect/>
          </a:stretch>
        </p:blipFill>
        <p:spPr>
          <a:xfrm>
            <a:off x="1263383" y="3639975"/>
            <a:ext cx="4259492" cy="1123720"/>
          </a:xfrm>
          <a:prstGeom prst="rect">
            <a:avLst/>
          </a:prstGeom>
        </p:spPr>
      </p:pic>
      <p:pic>
        <p:nvPicPr>
          <p:cNvPr id="11" name="Hình ảnh 10">
            <a:extLst>
              <a:ext uri="{FF2B5EF4-FFF2-40B4-BE49-F238E27FC236}">
                <a16:creationId xmlns:a16="http://schemas.microsoft.com/office/drawing/2014/main" id="{E208A782-B777-C9A8-4625-FADD0CF84978}"/>
              </a:ext>
            </a:extLst>
          </p:cNvPr>
          <p:cNvPicPr>
            <a:picLocks noChangeAspect="1"/>
          </p:cNvPicPr>
          <p:nvPr/>
        </p:nvPicPr>
        <p:blipFill>
          <a:blip r:embed="rId6"/>
          <a:stretch>
            <a:fillRect/>
          </a:stretch>
        </p:blipFill>
        <p:spPr>
          <a:xfrm>
            <a:off x="5848119" y="3638571"/>
            <a:ext cx="3058161" cy="1123720"/>
          </a:xfrm>
          <a:prstGeom prst="rect">
            <a:avLst/>
          </a:prstGeom>
        </p:spPr>
      </p:pic>
      <p:sp>
        <p:nvSpPr>
          <p:cNvPr id="2" name="Hộp Văn bản 1">
            <a:extLst>
              <a:ext uri="{FF2B5EF4-FFF2-40B4-BE49-F238E27FC236}">
                <a16:creationId xmlns:a16="http://schemas.microsoft.com/office/drawing/2014/main" id="{3B9DFE43-8238-20C2-389C-09F89BA3DDE9}"/>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23</a:t>
            </a:r>
          </a:p>
        </p:txBody>
      </p:sp>
    </p:spTree>
    <p:extLst>
      <p:ext uri="{BB962C8B-B14F-4D97-AF65-F5344CB8AC3E}">
        <p14:creationId xmlns:p14="http://schemas.microsoft.com/office/powerpoint/2010/main" val="12472242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502030" y="739975"/>
            <a:ext cx="6105022" cy="349800"/>
          </a:xfrm>
          <a:prstGeom prst="rect">
            <a:avLst/>
          </a:prstGeom>
        </p:spPr>
        <p:txBody>
          <a:bodyPr spcFirstLastPara="1" wrap="square" lIns="91425" tIns="91425" rIns="91425" bIns="91425" anchor="t" anchorCtr="0">
            <a:noAutofit/>
          </a:bodyPr>
          <a:lstStyle/>
          <a:p>
            <a:pPr marL="114300" indent="0" algn="just">
              <a:buNone/>
            </a:pPr>
            <a:r>
              <a:rPr lang="vi-VN" sz="1400">
                <a:solidFill>
                  <a:schemeClr val="tx2">
                    <a:lumMod val="40000"/>
                    <a:lumOff val="60000"/>
                  </a:schemeClr>
                </a:solidFill>
                <a:latin typeface="Cambria"/>
                <a:ea typeface="Cambria"/>
              </a:rPr>
              <a:t>Một vài </a:t>
            </a:r>
            <a:r>
              <a:rPr lang="vi-VN" sz="1400" dirty="0" err="1">
                <a:solidFill>
                  <a:schemeClr val="tx2">
                    <a:lumMod val="40000"/>
                    <a:lumOff val="60000"/>
                  </a:schemeClr>
                </a:solidFill>
                <a:latin typeface="Cambria"/>
                <a:ea typeface="Cambria"/>
              </a:rPr>
              <a:t>module</a:t>
            </a:r>
            <a:r>
              <a:rPr lang="vi-VN" sz="1400">
                <a:solidFill>
                  <a:schemeClr val="tx2">
                    <a:lumMod val="40000"/>
                    <a:lumOff val="60000"/>
                  </a:schemeClr>
                </a:solidFill>
                <a:latin typeface="Cambria"/>
                <a:ea typeface="Cambria"/>
              </a:rPr>
              <a:t> phổ biến:</a:t>
            </a:r>
            <a:r>
              <a:rPr lang="en-US">
                <a:solidFill>
                  <a:schemeClr val="tx2">
                    <a:lumMod val="40000"/>
                    <a:lumOff val="60000"/>
                  </a:schemeClr>
                </a:solidFill>
                <a:ea typeface="Cambria"/>
              </a:rPr>
              <a:t> </a:t>
            </a:r>
            <a:r>
              <a:rPr lang="en-US" sz="1400" err="1">
                <a:latin typeface="Cambria"/>
                <a:ea typeface="Cambria"/>
              </a:rPr>
              <a:t>tf</a:t>
            </a:r>
            <a:r>
              <a:rPr lang="vi-VN" sz="1400">
                <a:latin typeface="Cambria"/>
                <a:ea typeface="Cambria"/>
              </a:rPr>
              <a:t>.</a:t>
            </a:r>
            <a:r>
              <a:rPr lang="vi-VN" sz="1400" dirty="0" err="1">
                <a:latin typeface="Cambria"/>
                <a:ea typeface="Cambria"/>
              </a:rPr>
              <a:t>saved_model</a:t>
            </a:r>
            <a:r>
              <a:rPr lang="vi-VN" sz="1400">
                <a:latin typeface="Cambria"/>
                <a:ea typeface="Cambria"/>
              </a:rPr>
              <a:t>: lưu </a:t>
            </a:r>
            <a:r>
              <a:rPr lang="vi-VN" sz="1400" dirty="0" err="1">
                <a:latin typeface="Cambria"/>
                <a:ea typeface="Cambria"/>
              </a:rPr>
              <a:t>model</a:t>
            </a:r>
            <a:r>
              <a:rPr lang="vi-VN" sz="1400">
                <a:latin typeface="Cambria"/>
                <a:ea typeface="Cambria"/>
              </a:rPr>
              <a:t> đã được </a:t>
            </a:r>
            <a:r>
              <a:rPr lang="vi-VN" sz="1400" dirty="0" err="1">
                <a:latin typeface="Cambria"/>
                <a:ea typeface="Cambria"/>
              </a:rPr>
              <a:t>train</a:t>
            </a:r>
            <a:r>
              <a:rPr lang="vi-VN" sz="1400">
                <a:latin typeface="Cambria"/>
                <a:ea typeface="Cambria"/>
              </a:rPr>
              <a:t>.</a:t>
            </a:r>
            <a:endParaRPr lang="vi-VN" sz="1400">
              <a:solidFill>
                <a:schemeClr val="bg1"/>
              </a:solidFill>
              <a:latin typeface="Cambria"/>
              <a:ea typeface="Cambria"/>
            </a:endParaRPr>
          </a:p>
        </p:txBody>
      </p:sp>
      <p:sp>
        <p:nvSpPr>
          <p:cNvPr id="434" name="Google Shape;434;p35"/>
          <p:cNvSpPr txBox="1">
            <a:spLocks noGrp="1"/>
          </p:cNvSpPr>
          <p:nvPr>
            <p:ph type="title"/>
          </p:nvPr>
        </p:nvSpPr>
        <p:spPr>
          <a:xfrm>
            <a:off x="1022441" y="223415"/>
            <a:ext cx="7335602" cy="669000"/>
          </a:xfrm>
          <a:prstGeom prst="rect">
            <a:avLst/>
          </a:prstGeom>
        </p:spPr>
        <p:txBody>
          <a:bodyPr spcFirstLastPara="1" wrap="square" lIns="91425" tIns="91425" rIns="91425" bIns="91425" anchor="t" anchorCtr="0">
            <a:noAutofit/>
          </a:bodyPr>
          <a:lstStyle/>
          <a:p>
            <a:r>
              <a:rPr lang="en"/>
              <a:t>Lib: TensorFlow Training</a:t>
            </a:r>
            <a:endParaRPr lang="en" b="0"/>
          </a:p>
        </p:txBody>
      </p:sp>
      <p:sp>
        <p:nvSpPr>
          <p:cNvPr id="2" name="Hộp Văn bản 1">
            <a:extLst>
              <a:ext uri="{FF2B5EF4-FFF2-40B4-BE49-F238E27FC236}">
                <a16:creationId xmlns:a16="http://schemas.microsoft.com/office/drawing/2014/main" id="{A861F950-071A-F0C8-71EC-2FBB26D6B5DE}"/>
              </a:ext>
            </a:extLst>
          </p:cNvPr>
          <p:cNvSpPr txBox="1"/>
          <p:nvPr/>
        </p:nvSpPr>
        <p:spPr>
          <a:xfrm>
            <a:off x="8723970" y="4818100"/>
            <a:ext cx="419864"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24</a:t>
            </a:r>
          </a:p>
        </p:txBody>
      </p:sp>
      <p:pic>
        <p:nvPicPr>
          <p:cNvPr id="3074" name="Picture 2" descr="Keras vs. tf.keras: What's the difference in TensorFlow 2.0? - PyImageSearch">
            <a:extLst>
              <a:ext uri="{FF2B5EF4-FFF2-40B4-BE49-F238E27FC236}">
                <a16:creationId xmlns:a16="http://schemas.microsoft.com/office/drawing/2014/main" id="{568A829E-DDDF-1EB6-2D23-8C1D63FF7F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5541" y="1444908"/>
            <a:ext cx="3597208" cy="2911058"/>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32;p35">
            <a:extLst>
              <a:ext uri="{FF2B5EF4-FFF2-40B4-BE49-F238E27FC236}">
                <a16:creationId xmlns:a16="http://schemas.microsoft.com/office/drawing/2014/main" id="{6DD477B8-125C-7DA0-65A0-EAE6C6EB265A}"/>
              </a:ext>
            </a:extLst>
          </p:cNvPr>
          <p:cNvSpPr txBox="1">
            <a:spLocks/>
          </p:cNvSpPr>
          <p:nvPr/>
        </p:nvSpPr>
        <p:spPr>
          <a:xfrm flipH="1">
            <a:off x="394408" y="4446559"/>
            <a:ext cx="4065539" cy="743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Clr>
                <a:schemeClr val="bg2"/>
              </a:buClr>
              <a:buNone/>
            </a:pPr>
            <a:r>
              <a:rPr lang="en-US" sz="1400">
                <a:latin typeface="Cambria"/>
                <a:ea typeface="Cambria"/>
              </a:rPr>
              <a:t>t</a:t>
            </a:r>
            <a:r>
              <a:rPr lang="vi-VN" sz="1400" err="1">
                <a:latin typeface="Cambria"/>
                <a:ea typeface="Cambria"/>
              </a:rPr>
              <a:t>f.keras</a:t>
            </a:r>
            <a:r>
              <a:rPr lang="vi-VN" sz="1400">
                <a:latin typeface="Cambria"/>
                <a:ea typeface="Cambria"/>
              </a:rPr>
              <a:t>: thực hiện API cho </a:t>
            </a:r>
            <a:r>
              <a:rPr lang="vi-VN" sz="1400" err="1">
                <a:latin typeface="Cambria"/>
                <a:ea typeface="Cambria"/>
              </a:rPr>
              <a:t>keras</a:t>
            </a:r>
            <a:r>
              <a:rPr lang="vi-VN" sz="1400">
                <a:latin typeface="Cambria"/>
                <a:ea typeface="Cambria"/>
              </a:rPr>
              <a:t> -</a:t>
            </a:r>
            <a:r>
              <a:rPr lang="en-US" sz="1400">
                <a:latin typeface="Cambria"/>
                <a:ea typeface="Cambria"/>
              </a:rPr>
              <a:t> </a:t>
            </a:r>
            <a:r>
              <a:rPr lang="en-US" sz="1400" err="1">
                <a:latin typeface="Cambria"/>
                <a:ea typeface="Cambria"/>
              </a:rPr>
              <a:t>huấn</a:t>
            </a:r>
            <a:r>
              <a:rPr lang="en-US" sz="1400">
                <a:latin typeface="Cambria"/>
                <a:ea typeface="Cambria"/>
              </a:rPr>
              <a:t> </a:t>
            </a:r>
            <a:r>
              <a:rPr lang="en-US" sz="1400" err="1">
                <a:latin typeface="Cambria"/>
                <a:ea typeface="Cambria"/>
              </a:rPr>
              <a:t>luyện</a:t>
            </a:r>
            <a:r>
              <a:rPr lang="en-US" sz="1400">
                <a:latin typeface="Cambria"/>
                <a:ea typeface="Cambria"/>
              </a:rPr>
              <a:t> </a:t>
            </a:r>
            <a:r>
              <a:rPr lang="en-US" sz="1400" err="1">
                <a:latin typeface="Cambria"/>
                <a:ea typeface="Cambria"/>
              </a:rPr>
              <a:t>các</a:t>
            </a:r>
            <a:r>
              <a:rPr lang="en-US" sz="1400">
                <a:latin typeface="Cambria"/>
                <a:ea typeface="Cambria"/>
              </a:rPr>
              <a:t> </a:t>
            </a:r>
            <a:r>
              <a:rPr lang="en-US" sz="1400" err="1">
                <a:latin typeface="Cambria"/>
                <a:ea typeface="Cambria"/>
              </a:rPr>
              <a:t>mô</a:t>
            </a:r>
            <a:r>
              <a:rPr lang="en-US" sz="1400">
                <a:latin typeface="Cambria"/>
                <a:ea typeface="Cambria"/>
              </a:rPr>
              <a:t> </a:t>
            </a:r>
            <a:r>
              <a:rPr lang="en-US" sz="1400" err="1">
                <a:latin typeface="Cambria"/>
                <a:ea typeface="Cambria"/>
              </a:rPr>
              <a:t>hình</a:t>
            </a:r>
            <a:r>
              <a:rPr lang="en-US" sz="1400">
                <a:latin typeface="Cambria"/>
                <a:ea typeface="Cambria"/>
              </a:rPr>
              <a:t> DNN</a:t>
            </a:r>
            <a:r>
              <a:rPr lang="vi-VN" sz="1400">
                <a:latin typeface="Cambria"/>
                <a:ea typeface="Cambria"/>
              </a:rPr>
              <a:t>.</a:t>
            </a:r>
            <a:endParaRPr lang="vi-VN" sz="1400"/>
          </a:p>
        </p:txBody>
      </p:sp>
      <p:sp>
        <p:nvSpPr>
          <p:cNvPr id="4" name="Google Shape;432;p35">
            <a:extLst>
              <a:ext uri="{FF2B5EF4-FFF2-40B4-BE49-F238E27FC236}">
                <a16:creationId xmlns:a16="http://schemas.microsoft.com/office/drawing/2014/main" id="{C9ED652C-B125-022E-6618-518F980CB6E5}"/>
              </a:ext>
            </a:extLst>
          </p:cNvPr>
          <p:cNvSpPr txBox="1">
            <a:spLocks/>
          </p:cNvSpPr>
          <p:nvPr/>
        </p:nvSpPr>
        <p:spPr>
          <a:xfrm flipH="1">
            <a:off x="4777508" y="4386422"/>
            <a:ext cx="4065539" cy="743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Clr>
                <a:schemeClr val="bg2"/>
              </a:buClr>
              <a:buNone/>
            </a:pPr>
            <a:r>
              <a:rPr lang="en-US" sz="1400">
                <a:latin typeface="Cambria"/>
                <a:ea typeface="Cambria"/>
              </a:rPr>
              <a:t>t</a:t>
            </a:r>
            <a:r>
              <a:rPr lang="vi-VN" sz="1400" err="1">
                <a:latin typeface="Cambria"/>
                <a:ea typeface="Cambria"/>
              </a:rPr>
              <a:t>f.linalg</a:t>
            </a:r>
            <a:r>
              <a:rPr lang="vi-VN" sz="1400">
                <a:latin typeface="Cambria"/>
                <a:ea typeface="Cambria"/>
              </a:rPr>
              <a:t>: thực hiện các phép toán tuyến tính trên các </a:t>
            </a:r>
            <a:r>
              <a:rPr lang="vi-VN" sz="1400" err="1">
                <a:latin typeface="Cambria"/>
                <a:ea typeface="Cambria"/>
              </a:rPr>
              <a:t>tensor</a:t>
            </a:r>
            <a:r>
              <a:rPr lang="en-US" sz="1400">
                <a:latin typeface="Cambria"/>
                <a:ea typeface="Cambria"/>
              </a:rPr>
              <a:t> </a:t>
            </a:r>
            <a:r>
              <a:rPr lang="en-US" sz="1400" err="1">
                <a:latin typeface="Cambria"/>
                <a:ea typeface="Cambria"/>
              </a:rPr>
              <a:t>như</a:t>
            </a:r>
            <a:r>
              <a:rPr lang="en-US" sz="1400">
                <a:latin typeface="Cambria"/>
                <a:ea typeface="Cambria"/>
              </a:rPr>
              <a:t> </a:t>
            </a:r>
            <a:r>
              <a:rPr lang="vi-VN" sz="1400">
                <a:latin typeface="Cambria"/>
                <a:ea typeface="Cambria"/>
              </a:rPr>
              <a:t>tích chập, ma trận nghịch đảo, </a:t>
            </a:r>
            <a:r>
              <a:rPr lang="en-US" sz="1400">
                <a:latin typeface="Cambria"/>
                <a:ea typeface="Cambria"/>
              </a:rPr>
              <a:t>…</a:t>
            </a:r>
          </a:p>
        </p:txBody>
      </p:sp>
      <p:pic>
        <p:nvPicPr>
          <p:cNvPr id="3078" name="Picture 6" descr="How to implement Linear Regression with TensorFlow - Nabla Squared">
            <a:extLst>
              <a:ext uri="{FF2B5EF4-FFF2-40B4-BE49-F238E27FC236}">
                <a16:creationId xmlns:a16="http://schemas.microsoft.com/office/drawing/2014/main" id="{DF2C5EBA-1290-C336-D238-80C7340ACB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8179" y="1513228"/>
            <a:ext cx="3445791" cy="28714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02207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730822"/>
            <a:ext cx="6105022" cy="349800"/>
          </a:xfrm>
          <a:prstGeom prst="rect">
            <a:avLst/>
          </a:prstGeom>
        </p:spPr>
        <p:txBody>
          <a:bodyPr spcFirstLastPara="1" wrap="square" lIns="91425" tIns="91425" rIns="91425" bIns="91425" anchor="t" anchorCtr="0">
            <a:noAutofit/>
          </a:bodyPr>
          <a:lstStyle/>
          <a:p>
            <a:pPr algn="just"/>
            <a:r>
              <a:rPr lang="vi-VN" sz="1400" b="0" i="0" dirty="0" err="1">
                <a:solidFill>
                  <a:schemeClr val="tx2">
                    <a:lumMod val="40000"/>
                    <a:lumOff val="60000"/>
                  </a:schemeClr>
                </a:solidFill>
                <a:effectLst/>
                <a:latin typeface="Cambria" panose="02040503050406030204" pitchFamily="18" charset="0"/>
                <a:ea typeface="Cambria" panose="02040503050406030204" pitchFamily="18" charset="0"/>
              </a:rPr>
              <a:t>Component</a:t>
            </a:r>
            <a:r>
              <a:rPr lang="vi-VN" sz="1400" b="0" i="0" dirty="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dirty="0" err="1">
                <a:solidFill>
                  <a:schemeClr val="tx2">
                    <a:lumMod val="40000"/>
                    <a:lumOff val="60000"/>
                  </a:schemeClr>
                </a:solidFill>
                <a:effectLst/>
                <a:latin typeface="Cambria" panose="02040503050406030204" pitchFamily="18" charset="0"/>
                <a:ea typeface="Cambria" panose="02040503050406030204" pitchFamily="18" charset="0"/>
              </a:rPr>
              <a:t>Evaluator</a:t>
            </a:r>
            <a:r>
              <a:rPr lang="vi-VN" sz="1400" b="0" i="0" dirty="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dirty="0">
                <a:solidFill>
                  <a:schemeClr val="bg1"/>
                </a:solidFill>
                <a:effectLst/>
                <a:latin typeface="Cambria" panose="02040503050406030204" pitchFamily="18" charset="0"/>
                <a:ea typeface="Cambria" panose="02040503050406030204" pitchFamily="18" charset="0"/>
              </a:rPr>
              <a:t>đánh giá chất lượng mô hình huấn luyện. </a:t>
            </a:r>
            <a:r>
              <a:rPr lang="vi-VN" sz="1400" b="0" i="0" dirty="0" err="1">
                <a:solidFill>
                  <a:schemeClr val="bg1"/>
                </a:solidFill>
                <a:effectLst/>
                <a:latin typeface="Cambria" panose="02040503050406030204" pitchFamily="18" charset="0"/>
                <a:ea typeface="Cambria" panose="02040503050406030204" pitchFamily="18" charset="0"/>
              </a:rPr>
              <a:t>Evaluator</a:t>
            </a:r>
            <a:r>
              <a:rPr lang="vi-VN" sz="1400" b="0" i="0" dirty="0">
                <a:solidFill>
                  <a:schemeClr val="bg1"/>
                </a:solidFill>
                <a:effectLst/>
                <a:latin typeface="Cambria" panose="02040503050406030204" pitchFamily="18" charset="0"/>
                <a:ea typeface="Cambria" panose="02040503050406030204" pitchFamily="18" charset="0"/>
              </a:rPr>
              <a:t> sử dụng các </a:t>
            </a:r>
            <a:r>
              <a:rPr lang="vi-VN" sz="1400" b="0" i="0" dirty="0" err="1">
                <a:solidFill>
                  <a:schemeClr val="bg1"/>
                </a:solidFill>
                <a:effectLst/>
                <a:latin typeface="Cambria" panose="02040503050406030204" pitchFamily="18" charset="0"/>
                <a:ea typeface="Cambria" panose="02040503050406030204" pitchFamily="18" charset="0"/>
              </a:rPr>
              <a:t>metric</a:t>
            </a:r>
            <a:r>
              <a:rPr lang="vi-VN" sz="1400" b="0" i="0" dirty="0">
                <a:solidFill>
                  <a:schemeClr val="bg1"/>
                </a:solidFill>
                <a:effectLst/>
                <a:latin typeface="Cambria" panose="02040503050406030204" pitchFamily="18" charset="0"/>
                <a:ea typeface="Cambria" panose="02040503050406030204" pitchFamily="18" charset="0"/>
              </a:rPr>
              <a:t> đã được định nghĩa để tính toán</a:t>
            </a:r>
            <a:r>
              <a:rPr lang="en-US" sz="1400" dirty="0">
                <a:solidFill>
                  <a:schemeClr val="bg1"/>
                </a:solidFill>
                <a:latin typeface="Cambria" panose="02040503050406030204" pitchFamily="18" charset="0"/>
                <a:ea typeface="Cambria" panose="02040503050406030204" pitchFamily="18" charset="0"/>
              </a:rPr>
              <a:t> </a:t>
            </a:r>
            <a:r>
              <a:rPr lang="vi-VN" sz="1400" b="0" i="0" dirty="0">
                <a:solidFill>
                  <a:schemeClr val="bg1"/>
                </a:solidFill>
                <a:effectLst/>
                <a:latin typeface="Cambria" panose="02040503050406030204" pitchFamily="18" charset="0"/>
                <a:ea typeface="Cambria" panose="02040503050406030204" pitchFamily="18" charset="0"/>
              </a:rPr>
              <a:t>như </a:t>
            </a:r>
            <a:r>
              <a:rPr lang="vi-VN" sz="1400" b="0" i="0" dirty="0" err="1">
                <a:solidFill>
                  <a:schemeClr val="bg1"/>
                </a:solidFill>
                <a:effectLst/>
                <a:latin typeface="Cambria" panose="02040503050406030204" pitchFamily="18" charset="0"/>
                <a:ea typeface="Cambria" panose="02040503050406030204" pitchFamily="18" charset="0"/>
              </a:rPr>
              <a:t>accuracy</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precision</a:t>
            </a:r>
            <a:r>
              <a:rPr lang="vi-VN" sz="1400" b="0" i="0" dirty="0">
                <a:solidFill>
                  <a:schemeClr val="bg1"/>
                </a:solidFill>
                <a:effectLst/>
                <a:latin typeface="Cambria" panose="02040503050406030204" pitchFamily="18" charset="0"/>
                <a:ea typeface="Cambria" panose="02040503050406030204" pitchFamily="18" charset="0"/>
              </a:rPr>
              <a:t>, </a:t>
            </a:r>
            <a:r>
              <a:rPr lang="vi-VN" sz="1400" b="0" i="0" dirty="0" err="1">
                <a:solidFill>
                  <a:schemeClr val="bg1"/>
                </a:solidFill>
                <a:effectLst/>
                <a:latin typeface="Cambria" panose="02040503050406030204" pitchFamily="18" charset="0"/>
                <a:ea typeface="Cambria" panose="02040503050406030204" pitchFamily="18" charset="0"/>
              </a:rPr>
              <a:t>recall</a:t>
            </a:r>
            <a:r>
              <a:rPr lang="vi-VN" sz="1400" b="0" i="0" dirty="0">
                <a:solidFill>
                  <a:schemeClr val="bg1"/>
                </a:solidFill>
                <a:effectLst/>
                <a:latin typeface="Cambria" panose="02040503050406030204" pitchFamily="18" charset="0"/>
                <a:ea typeface="Cambria" panose="02040503050406030204" pitchFamily="18" charset="0"/>
              </a:rPr>
              <a:t>, AUC, F1-score,</a:t>
            </a:r>
            <a:r>
              <a:rPr lang="en-US" sz="1400" dirty="0">
                <a:solidFill>
                  <a:schemeClr val="bg1"/>
                </a:solidFill>
                <a:latin typeface="Cambria" panose="02040503050406030204" pitchFamily="18" charset="0"/>
                <a:ea typeface="Cambria" panose="02040503050406030204" pitchFamily="18" charset="0"/>
              </a:rPr>
              <a:t>… </a:t>
            </a:r>
            <a:r>
              <a:rPr lang="en-US" sz="1400" dirty="0" err="1">
                <a:solidFill>
                  <a:schemeClr val="bg1"/>
                </a:solidFill>
                <a:latin typeface="Cambria" panose="02040503050406030204" pitchFamily="18" charset="0"/>
                <a:ea typeface="Cambria" panose="02040503050406030204" pitchFamily="18" charset="0"/>
              </a:rPr>
              <a:t>Và</a:t>
            </a:r>
            <a:r>
              <a:rPr lang="en-US" sz="1400" dirty="0">
                <a:solidFill>
                  <a:schemeClr val="bg1"/>
                </a:solidFill>
                <a:latin typeface="Cambria" panose="02040503050406030204" pitchFamily="18" charset="0"/>
                <a:ea typeface="Cambria" panose="02040503050406030204" pitchFamily="18" charset="0"/>
              </a:rPr>
              <a:t> </a:t>
            </a:r>
            <a:r>
              <a:rPr lang="vi-VN" sz="1400" b="0" i="0" dirty="0">
                <a:solidFill>
                  <a:schemeClr val="bg1"/>
                </a:solidFill>
                <a:effectLst/>
                <a:latin typeface="Cambria" panose="02040503050406030204" pitchFamily="18" charset="0"/>
                <a:ea typeface="Cambria" panose="02040503050406030204" pitchFamily="18" charset="0"/>
              </a:rPr>
              <a:t>đưa ra kết quả của mô hình trên tập dữ liệu kiểm tra hoặc tập dữ liệu mới.</a:t>
            </a:r>
            <a:endParaRPr lang="en-US" sz="1400" b="0" i="0" dirty="0">
              <a:solidFill>
                <a:schemeClr val="bg1"/>
              </a:solidFill>
              <a:effectLst/>
              <a:latin typeface="Cambria" panose="02040503050406030204" pitchFamily="18" charset="0"/>
              <a:ea typeface="Cambria" panose="02040503050406030204" pitchFamily="18" charset="0"/>
            </a:endParaRPr>
          </a:p>
          <a:p>
            <a:pPr marL="114300" indent="0" algn="just">
              <a:buNone/>
            </a:pPr>
            <a:endParaRPr lang="vi-VN" sz="1400" b="0" i="0" dirty="0">
              <a:solidFill>
                <a:schemeClr val="bg1"/>
              </a:solidFill>
              <a:effectLst/>
              <a:latin typeface="Cambria" panose="02040503050406030204" pitchFamily="18" charset="0"/>
              <a:ea typeface="Cambria" panose="02040503050406030204" pitchFamily="18" charset="0"/>
            </a:endParaRPr>
          </a:p>
          <a:p>
            <a:pPr algn="just"/>
            <a:r>
              <a:rPr lang="vi-VN" sz="1400" b="0" i="0" dirty="0">
                <a:solidFill>
                  <a:schemeClr val="tx2">
                    <a:lumMod val="40000"/>
                    <a:lumOff val="60000"/>
                  </a:schemeClr>
                </a:solidFill>
                <a:effectLst/>
                <a:latin typeface="Cambria" panose="02040503050406030204" pitchFamily="18" charset="0"/>
                <a:ea typeface="Cambria" panose="02040503050406030204" pitchFamily="18" charset="0"/>
              </a:rPr>
              <a:t>Nếu mô hình</a:t>
            </a:r>
            <a:r>
              <a:rPr lang="vi-VN" sz="1400" b="0" i="0" dirty="0">
                <a:solidFill>
                  <a:schemeClr val="bg1"/>
                </a:solidFill>
                <a:effectLst/>
                <a:latin typeface="Cambria" panose="02040503050406030204" pitchFamily="18" charset="0"/>
                <a:ea typeface="Cambria" panose="02040503050406030204" pitchFamily="18" charset="0"/>
              </a:rPr>
              <a:t> đạt được chất lượng đủ tốt, </a:t>
            </a:r>
            <a:r>
              <a:rPr lang="vi-VN" sz="1400" b="0" i="0" dirty="0" err="1">
                <a:solidFill>
                  <a:schemeClr val="bg1"/>
                </a:solidFill>
                <a:effectLst/>
                <a:latin typeface="Cambria" panose="02040503050406030204" pitchFamily="18" charset="0"/>
                <a:ea typeface="Cambria" panose="02040503050406030204" pitchFamily="18" charset="0"/>
              </a:rPr>
              <a:t>Evaluator</a:t>
            </a:r>
            <a:r>
              <a:rPr lang="vi-VN" sz="1400" b="0" i="0" dirty="0">
                <a:solidFill>
                  <a:schemeClr val="bg1"/>
                </a:solidFill>
                <a:effectLst/>
                <a:latin typeface="Cambria" panose="02040503050406030204" pitchFamily="18" charset="0"/>
                <a:ea typeface="Cambria" panose="02040503050406030204" pitchFamily="18" charset="0"/>
              </a:rPr>
              <a:t> sẽ tạo ra các </a:t>
            </a:r>
            <a:r>
              <a:rPr lang="vi-VN" sz="1400" b="0" i="0" dirty="0" err="1">
                <a:solidFill>
                  <a:schemeClr val="bg1"/>
                </a:solidFill>
                <a:effectLst/>
                <a:latin typeface="Cambria" panose="02040503050406030204" pitchFamily="18" charset="0"/>
                <a:ea typeface="Cambria" panose="02040503050406030204" pitchFamily="18" charset="0"/>
              </a:rPr>
              <a:t>metadata</a:t>
            </a:r>
            <a:r>
              <a:rPr lang="vi-VN" sz="1400" b="0" i="0" dirty="0">
                <a:solidFill>
                  <a:schemeClr val="bg1"/>
                </a:solidFill>
                <a:effectLst/>
                <a:latin typeface="Cambria" panose="02040503050406030204" pitchFamily="18" charset="0"/>
                <a:ea typeface="Cambria" panose="02040503050406030204" pitchFamily="18" charset="0"/>
              </a:rPr>
              <a:t> để lưu trữ kết quả đánh giá mô hình. Nếu mô hình không đạt được chất lượng đủ tốt, nó sẽ không được triển khai</a:t>
            </a:r>
            <a:r>
              <a:rPr lang="en-US" sz="1400" b="0" i="0" dirty="0">
                <a:solidFill>
                  <a:schemeClr val="bg1"/>
                </a:solidFill>
                <a:effectLst/>
                <a:latin typeface="Cambria" panose="02040503050406030204" pitchFamily="18" charset="0"/>
                <a:ea typeface="Cambria" panose="02040503050406030204" pitchFamily="18" charset="0"/>
              </a:rPr>
              <a:t>.</a:t>
            </a:r>
            <a:endParaRPr lang="vi-VN" sz="1400" b="0" i="0" dirty="0">
              <a:solidFill>
                <a:schemeClr val="bg1"/>
              </a:solidFill>
              <a:effectLst/>
              <a:latin typeface="Cambria" panose="02040503050406030204" pitchFamily="18" charset="0"/>
              <a:ea typeface="Cambria" panose="02040503050406030204" pitchFamily="18" charset="0"/>
            </a:endParaRP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a:t>
            </a:r>
            <a:r>
              <a:rPr lang="en-US"/>
              <a:t>Evaluator</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57986" t="2212" r="27642" b="5162"/>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3" name="Hình ảnh 2">
            <a:extLst>
              <a:ext uri="{FF2B5EF4-FFF2-40B4-BE49-F238E27FC236}">
                <a16:creationId xmlns:a16="http://schemas.microsoft.com/office/drawing/2014/main" id="{EE960644-E20E-3EB4-1D28-DD9913855D72}"/>
              </a:ext>
            </a:extLst>
          </p:cNvPr>
          <p:cNvPicPr>
            <a:picLocks noChangeAspect="1"/>
          </p:cNvPicPr>
          <p:nvPr/>
        </p:nvPicPr>
        <p:blipFill>
          <a:blip r:embed="rId4"/>
          <a:stretch>
            <a:fillRect/>
          </a:stretch>
        </p:blipFill>
        <p:spPr>
          <a:xfrm>
            <a:off x="6972965" y="896775"/>
            <a:ext cx="2093931" cy="2781300"/>
          </a:xfrm>
          <a:prstGeom prst="rect">
            <a:avLst/>
          </a:prstGeom>
        </p:spPr>
      </p:pic>
      <p:pic>
        <p:nvPicPr>
          <p:cNvPr id="7" name="Hình ảnh 6">
            <a:extLst>
              <a:ext uri="{FF2B5EF4-FFF2-40B4-BE49-F238E27FC236}">
                <a16:creationId xmlns:a16="http://schemas.microsoft.com/office/drawing/2014/main" id="{0CBE8923-0F84-9458-F499-9552E7DC6D2B}"/>
              </a:ext>
            </a:extLst>
          </p:cNvPr>
          <p:cNvPicPr>
            <a:picLocks noChangeAspect="1"/>
          </p:cNvPicPr>
          <p:nvPr/>
        </p:nvPicPr>
        <p:blipFill>
          <a:blip r:embed="rId5"/>
          <a:stretch>
            <a:fillRect/>
          </a:stretch>
        </p:blipFill>
        <p:spPr>
          <a:xfrm>
            <a:off x="5590803" y="3722123"/>
            <a:ext cx="3269672" cy="665186"/>
          </a:xfrm>
          <a:prstGeom prst="rect">
            <a:avLst/>
          </a:prstGeom>
        </p:spPr>
      </p:pic>
      <p:pic>
        <p:nvPicPr>
          <p:cNvPr id="10" name="Hình ảnh 9">
            <a:extLst>
              <a:ext uri="{FF2B5EF4-FFF2-40B4-BE49-F238E27FC236}">
                <a16:creationId xmlns:a16="http://schemas.microsoft.com/office/drawing/2014/main" id="{48FB73BB-47CD-0E61-3438-C043AB341968}"/>
              </a:ext>
            </a:extLst>
          </p:cNvPr>
          <p:cNvPicPr>
            <a:picLocks noChangeAspect="1"/>
          </p:cNvPicPr>
          <p:nvPr/>
        </p:nvPicPr>
        <p:blipFill>
          <a:blip r:embed="rId6"/>
          <a:stretch>
            <a:fillRect/>
          </a:stretch>
        </p:blipFill>
        <p:spPr>
          <a:xfrm>
            <a:off x="1739708" y="2832540"/>
            <a:ext cx="3659948" cy="2201920"/>
          </a:xfrm>
          <a:prstGeom prst="rect">
            <a:avLst/>
          </a:prstGeom>
        </p:spPr>
      </p:pic>
      <p:sp>
        <p:nvSpPr>
          <p:cNvPr id="2" name="Hộp Văn bản 1">
            <a:extLst>
              <a:ext uri="{FF2B5EF4-FFF2-40B4-BE49-F238E27FC236}">
                <a16:creationId xmlns:a16="http://schemas.microsoft.com/office/drawing/2014/main" id="{B3A7DB15-BCE1-CC65-A3F4-7CEFCE5BB2EA}"/>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25</a:t>
            </a:r>
          </a:p>
        </p:txBody>
      </p:sp>
    </p:spTree>
    <p:extLst>
      <p:ext uri="{BB962C8B-B14F-4D97-AF65-F5344CB8AC3E}">
        <p14:creationId xmlns:p14="http://schemas.microsoft.com/office/powerpoint/2010/main" val="7731723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336078" y="717515"/>
            <a:ext cx="6105022" cy="349800"/>
          </a:xfrm>
          <a:prstGeom prst="rect">
            <a:avLst/>
          </a:prstGeom>
        </p:spPr>
        <p:txBody>
          <a:bodyPr spcFirstLastPara="1" wrap="square" lIns="91425" tIns="91425" rIns="91425" bIns="91425" anchor="t" anchorCtr="0">
            <a:noAutofit/>
          </a:bodyPr>
          <a:lstStyle/>
          <a:p>
            <a:pPr marL="114300" indent="0" algn="just">
              <a:buNone/>
            </a:pPr>
            <a:r>
              <a:rPr lang="vi-VN" sz="1600">
                <a:solidFill>
                  <a:schemeClr val="tx2">
                    <a:lumMod val="40000"/>
                    <a:lumOff val="60000"/>
                  </a:schemeClr>
                </a:solidFill>
                <a:latin typeface="Cambria"/>
                <a:ea typeface="Cambria"/>
              </a:rPr>
              <a:t>Một vài </a:t>
            </a:r>
            <a:r>
              <a:rPr lang="vi-VN" sz="1600" err="1">
                <a:solidFill>
                  <a:schemeClr val="tx2">
                    <a:lumMod val="40000"/>
                    <a:lumOff val="60000"/>
                  </a:schemeClr>
                </a:solidFill>
                <a:latin typeface="Cambria"/>
                <a:ea typeface="Cambria"/>
              </a:rPr>
              <a:t>function</a:t>
            </a:r>
            <a:r>
              <a:rPr lang="vi-VN" sz="1600">
                <a:solidFill>
                  <a:schemeClr val="tx2">
                    <a:lumMod val="40000"/>
                    <a:lumOff val="60000"/>
                  </a:schemeClr>
                </a:solidFill>
                <a:latin typeface="Cambria"/>
                <a:ea typeface="Cambria"/>
              </a:rPr>
              <a:t> phổ biến:</a:t>
            </a:r>
            <a:endParaRPr lang="en-US" sz="2000">
              <a:solidFill>
                <a:schemeClr val="tx2">
                  <a:lumMod val="40000"/>
                  <a:lumOff val="60000"/>
                </a:schemeClr>
              </a:solidFill>
            </a:endParaRPr>
          </a:p>
        </p:txBody>
      </p:sp>
      <p:sp>
        <p:nvSpPr>
          <p:cNvPr id="434" name="Google Shape;434;p35"/>
          <p:cNvSpPr txBox="1">
            <a:spLocks noGrp="1"/>
          </p:cNvSpPr>
          <p:nvPr>
            <p:ph type="title"/>
          </p:nvPr>
        </p:nvSpPr>
        <p:spPr>
          <a:xfrm>
            <a:off x="1022441" y="223415"/>
            <a:ext cx="7335602" cy="669000"/>
          </a:xfrm>
          <a:prstGeom prst="rect">
            <a:avLst/>
          </a:prstGeom>
        </p:spPr>
        <p:txBody>
          <a:bodyPr spcFirstLastPara="1" wrap="square" lIns="91425" tIns="91425" rIns="91425" bIns="91425" anchor="t" anchorCtr="0">
            <a:noAutofit/>
          </a:bodyPr>
          <a:lstStyle/>
          <a:p>
            <a:r>
              <a:rPr lang="en"/>
              <a:t>Lib: TensorFlow Model Analysis</a:t>
            </a:r>
            <a:endParaRPr lang="en" b="0"/>
          </a:p>
        </p:txBody>
      </p:sp>
      <p:sp>
        <p:nvSpPr>
          <p:cNvPr id="2" name="Hộp Văn bản 1">
            <a:extLst>
              <a:ext uri="{FF2B5EF4-FFF2-40B4-BE49-F238E27FC236}">
                <a16:creationId xmlns:a16="http://schemas.microsoft.com/office/drawing/2014/main" id="{8EC7DB69-DA6E-CA9C-CAE2-D6C7A0A64F75}"/>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26</a:t>
            </a:r>
          </a:p>
        </p:txBody>
      </p:sp>
      <p:sp>
        <p:nvSpPr>
          <p:cNvPr id="7" name="Hộp Văn bản 6">
            <a:extLst>
              <a:ext uri="{FF2B5EF4-FFF2-40B4-BE49-F238E27FC236}">
                <a16:creationId xmlns:a16="http://schemas.microsoft.com/office/drawing/2014/main" id="{098E42E9-17A0-68E8-9877-FC698E869187}"/>
              </a:ext>
            </a:extLst>
          </p:cNvPr>
          <p:cNvSpPr txBox="1"/>
          <p:nvPr/>
        </p:nvSpPr>
        <p:spPr>
          <a:xfrm>
            <a:off x="5114693" y="0"/>
            <a:ext cx="45719" cy="307777"/>
          </a:xfrm>
          <a:prstGeom prst="rect">
            <a:avLst/>
          </a:prstGeom>
          <a:noFill/>
        </p:spPr>
        <p:txBody>
          <a:bodyPr wrap="square" rtlCol="0">
            <a:spAutoFit/>
          </a:bodyPr>
          <a:lstStyle/>
          <a:p>
            <a:endParaRPr lang="en-US"/>
          </a:p>
        </p:txBody>
      </p:sp>
      <p:sp>
        <p:nvSpPr>
          <p:cNvPr id="9" name="Google Shape;432;p35">
            <a:extLst>
              <a:ext uri="{FF2B5EF4-FFF2-40B4-BE49-F238E27FC236}">
                <a16:creationId xmlns:a16="http://schemas.microsoft.com/office/drawing/2014/main" id="{F053A503-421E-60F5-151D-47B15C70F517}"/>
              </a:ext>
            </a:extLst>
          </p:cNvPr>
          <p:cNvSpPr txBox="1">
            <a:spLocks/>
          </p:cNvSpPr>
          <p:nvPr/>
        </p:nvSpPr>
        <p:spPr>
          <a:xfrm flipH="1">
            <a:off x="420455" y="4178471"/>
            <a:ext cx="4065539" cy="743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Clr>
                <a:schemeClr val="bg2"/>
              </a:buClr>
              <a:buNone/>
            </a:pPr>
            <a:r>
              <a:rPr lang="vi-VN" sz="1400" err="1">
                <a:solidFill>
                  <a:schemeClr val="bg1"/>
                </a:solidFill>
                <a:latin typeface="Cambria"/>
                <a:ea typeface="Cambria"/>
              </a:rPr>
              <a:t>tfma.view.render_plot</a:t>
            </a:r>
            <a:r>
              <a:rPr lang="vi-VN" sz="1400">
                <a:solidFill>
                  <a:schemeClr val="bg1"/>
                </a:solidFill>
                <a:latin typeface="Cambria"/>
                <a:ea typeface="Cambria"/>
              </a:rPr>
              <a:t>() được sử dụng để hiển thị biểu đồ dữ liệu của kết quả đánh giá mô hình được lưu trữ </a:t>
            </a:r>
          </a:p>
          <a:p>
            <a:pPr marL="114300" indent="0" algn="just">
              <a:lnSpc>
                <a:spcPct val="114999"/>
              </a:lnSpc>
              <a:buClr>
                <a:schemeClr val="bg2"/>
              </a:buClr>
              <a:buNone/>
            </a:pPr>
            <a:endParaRPr lang="vi-VN" sz="1400">
              <a:solidFill>
                <a:schemeClr val="bg1"/>
              </a:solidFill>
              <a:latin typeface="Cambria"/>
              <a:ea typeface="Cambria"/>
            </a:endParaRPr>
          </a:p>
        </p:txBody>
      </p:sp>
      <p:pic>
        <p:nvPicPr>
          <p:cNvPr id="14" name="Hình ảnh 13">
            <a:extLst>
              <a:ext uri="{FF2B5EF4-FFF2-40B4-BE49-F238E27FC236}">
                <a16:creationId xmlns:a16="http://schemas.microsoft.com/office/drawing/2014/main" id="{0A723D84-C4A1-4B6B-07CB-CEE6B3D61602}"/>
              </a:ext>
            </a:extLst>
          </p:cNvPr>
          <p:cNvPicPr>
            <a:picLocks noChangeAspect="1"/>
          </p:cNvPicPr>
          <p:nvPr/>
        </p:nvPicPr>
        <p:blipFill>
          <a:blip r:embed="rId3"/>
          <a:stretch>
            <a:fillRect/>
          </a:stretch>
        </p:blipFill>
        <p:spPr>
          <a:xfrm>
            <a:off x="336078" y="1280166"/>
            <a:ext cx="4252418" cy="2918723"/>
          </a:xfrm>
          <a:prstGeom prst="rect">
            <a:avLst/>
          </a:prstGeom>
        </p:spPr>
      </p:pic>
      <p:pic>
        <p:nvPicPr>
          <p:cNvPr id="16" name="Hình ảnh 15">
            <a:extLst>
              <a:ext uri="{FF2B5EF4-FFF2-40B4-BE49-F238E27FC236}">
                <a16:creationId xmlns:a16="http://schemas.microsoft.com/office/drawing/2014/main" id="{CCC7FB2C-C1FD-B3EA-985D-77F17D139617}"/>
              </a:ext>
            </a:extLst>
          </p:cNvPr>
          <p:cNvPicPr>
            <a:picLocks noChangeAspect="1"/>
          </p:cNvPicPr>
          <p:nvPr/>
        </p:nvPicPr>
        <p:blipFill>
          <a:blip r:embed="rId4"/>
          <a:stretch>
            <a:fillRect/>
          </a:stretch>
        </p:blipFill>
        <p:spPr>
          <a:xfrm>
            <a:off x="4769819" y="1280166"/>
            <a:ext cx="4252419" cy="2918723"/>
          </a:xfrm>
          <a:prstGeom prst="rect">
            <a:avLst/>
          </a:prstGeom>
        </p:spPr>
      </p:pic>
      <p:sp>
        <p:nvSpPr>
          <p:cNvPr id="17" name="Google Shape;432;p35">
            <a:extLst>
              <a:ext uri="{FF2B5EF4-FFF2-40B4-BE49-F238E27FC236}">
                <a16:creationId xmlns:a16="http://schemas.microsoft.com/office/drawing/2014/main" id="{12F4175E-AB4B-7CCD-FD6A-F9331DA71736}"/>
              </a:ext>
            </a:extLst>
          </p:cNvPr>
          <p:cNvSpPr txBox="1">
            <a:spLocks/>
          </p:cNvSpPr>
          <p:nvPr/>
        </p:nvSpPr>
        <p:spPr>
          <a:xfrm flipH="1">
            <a:off x="4742383" y="4182701"/>
            <a:ext cx="4065539" cy="7430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Clr>
                <a:schemeClr val="bg2"/>
              </a:buClr>
              <a:buNone/>
            </a:pPr>
            <a:r>
              <a:rPr lang="vi-VN" sz="1400" err="1">
                <a:solidFill>
                  <a:schemeClr val="bg1"/>
                </a:solidFill>
                <a:latin typeface="Cambria"/>
                <a:ea typeface="Cambria"/>
              </a:rPr>
              <a:t>tfma.view.render_time_series</a:t>
            </a:r>
            <a:r>
              <a:rPr lang="vi-VN" sz="1400">
                <a:solidFill>
                  <a:schemeClr val="bg1"/>
                </a:solidFill>
                <a:latin typeface="Cambria"/>
                <a:ea typeface="Cambria"/>
              </a:rPr>
              <a:t> sử dụng để hiển thị </a:t>
            </a:r>
            <a:r>
              <a:rPr lang="en-US" sz="1400" err="1">
                <a:solidFill>
                  <a:schemeClr val="bg1"/>
                </a:solidFill>
                <a:latin typeface="Cambria"/>
                <a:ea typeface="Cambria"/>
              </a:rPr>
              <a:t>sự</a:t>
            </a:r>
            <a:r>
              <a:rPr lang="en-US" sz="1400">
                <a:solidFill>
                  <a:schemeClr val="bg1"/>
                </a:solidFill>
                <a:latin typeface="Cambria"/>
                <a:ea typeface="Cambria"/>
              </a:rPr>
              <a:t> </a:t>
            </a:r>
            <a:r>
              <a:rPr lang="en-US" sz="1400" err="1">
                <a:solidFill>
                  <a:schemeClr val="bg1"/>
                </a:solidFill>
                <a:latin typeface="Cambria"/>
                <a:ea typeface="Cambria"/>
              </a:rPr>
              <a:t>thay</a:t>
            </a:r>
            <a:r>
              <a:rPr lang="en-US" sz="1400">
                <a:solidFill>
                  <a:schemeClr val="bg1"/>
                </a:solidFill>
                <a:latin typeface="Cambria"/>
                <a:ea typeface="Cambria"/>
              </a:rPr>
              <a:t> </a:t>
            </a:r>
            <a:r>
              <a:rPr lang="en-US" sz="1400" err="1">
                <a:solidFill>
                  <a:schemeClr val="bg1"/>
                </a:solidFill>
                <a:latin typeface="Cambria"/>
                <a:ea typeface="Cambria"/>
              </a:rPr>
              <a:t>đổi</a:t>
            </a:r>
            <a:r>
              <a:rPr lang="en-US" sz="1400">
                <a:solidFill>
                  <a:schemeClr val="bg1"/>
                </a:solidFill>
                <a:latin typeface="Cambria"/>
                <a:ea typeface="Cambria"/>
              </a:rPr>
              <a:t>  </a:t>
            </a:r>
            <a:r>
              <a:rPr lang="en-US" sz="1400" err="1">
                <a:solidFill>
                  <a:schemeClr val="bg1"/>
                </a:solidFill>
                <a:latin typeface="Cambria"/>
                <a:ea typeface="Cambria"/>
              </a:rPr>
              <a:t>hoặc</a:t>
            </a:r>
            <a:r>
              <a:rPr lang="en-US" sz="1400">
                <a:solidFill>
                  <a:schemeClr val="bg1"/>
                </a:solidFill>
                <a:latin typeface="Cambria"/>
                <a:ea typeface="Cambria"/>
              </a:rPr>
              <a:t> xu </a:t>
            </a:r>
            <a:r>
              <a:rPr lang="en-US" sz="1400" err="1">
                <a:solidFill>
                  <a:schemeClr val="bg1"/>
                </a:solidFill>
                <a:latin typeface="Cambria"/>
                <a:ea typeface="Cambria"/>
              </a:rPr>
              <a:t>hướng</a:t>
            </a:r>
            <a:r>
              <a:rPr lang="en-US" sz="1400">
                <a:solidFill>
                  <a:schemeClr val="bg1"/>
                </a:solidFill>
                <a:latin typeface="Cambria"/>
                <a:ea typeface="Cambria"/>
              </a:rPr>
              <a:t> </a:t>
            </a:r>
            <a:r>
              <a:rPr lang="en-US" sz="1400" err="1">
                <a:solidFill>
                  <a:schemeClr val="bg1"/>
                </a:solidFill>
                <a:latin typeface="Cambria"/>
                <a:ea typeface="Cambria"/>
              </a:rPr>
              <a:t>của</a:t>
            </a:r>
            <a:r>
              <a:rPr lang="en-US" sz="1400">
                <a:solidFill>
                  <a:schemeClr val="bg1"/>
                </a:solidFill>
                <a:latin typeface="Cambria"/>
                <a:ea typeface="Cambria"/>
              </a:rPr>
              <a:t> </a:t>
            </a:r>
            <a:r>
              <a:rPr lang="vi-VN" sz="1400">
                <a:solidFill>
                  <a:schemeClr val="bg1"/>
                </a:solidFill>
                <a:latin typeface="Cambria"/>
                <a:ea typeface="Cambria"/>
              </a:rPr>
              <a:t>các </a:t>
            </a:r>
            <a:r>
              <a:rPr lang="vi-VN" sz="1400" err="1">
                <a:solidFill>
                  <a:schemeClr val="bg1"/>
                </a:solidFill>
                <a:latin typeface="Cambria"/>
                <a:ea typeface="Cambria"/>
              </a:rPr>
              <a:t>metric</a:t>
            </a:r>
            <a:r>
              <a:rPr lang="vi-VN" sz="1400">
                <a:solidFill>
                  <a:schemeClr val="bg1"/>
                </a:solidFill>
                <a:latin typeface="Cambria"/>
                <a:ea typeface="Cambria"/>
              </a:rPr>
              <a:t>  </a:t>
            </a:r>
            <a:r>
              <a:rPr lang="en-US" sz="1400" err="1">
                <a:solidFill>
                  <a:schemeClr val="bg1"/>
                </a:solidFill>
                <a:latin typeface="Cambria"/>
                <a:ea typeface="Cambria"/>
              </a:rPr>
              <a:t>theo</a:t>
            </a:r>
            <a:r>
              <a:rPr lang="en-US" sz="1400">
                <a:solidFill>
                  <a:schemeClr val="bg1"/>
                </a:solidFill>
                <a:latin typeface="Cambria"/>
                <a:ea typeface="Cambria"/>
              </a:rPr>
              <a:t> </a:t>
            </a:r>
            <a:r>
              <a:rPr lang="en-US" sz="1400" err="1">
                <a:solidFill>
                  <a:schemeClr val="bg1"/>
                </a:solidFill>
                <a:latin typeface="Cambria"/>
                <a:ea typeface="Cambria"/>
              </a:rPr>
              <a:t>thời</a:t>
            </a:r>
            <a:r>
              <a:rPr lang="en-US" sz="1400">
                <a:solidFill>
                  <a:schemeClr val="bg1"/>
                </a:solidFill>
                <a:latin typeface="Cambria"/>
                <a:ea typeface="Cambria"/>
              </a:rPr>
              <a:t> </a:t>
            </a:r>
            <a:r>
              <a:rPr lang="en-US" sz="1400" err="1">
                <a:solidFill>
                  <a:schemeClr val="bg1"/>
                </a:solidFill>
                <a:latin typeface="Cambria"/>
                <a:ea typeface="Cambria"/>
              </a:rPr>
              <a:t>gian</a:t>
            </a:r>
            <a:endParaRPr lang="vi-VN" sz="1400">
              <a:solidFill>
                <a:schemeClr val="bg1"/>
              </a:solidFill>
              <a:latin typeface="Cambria"/>
              <a:ea typeface="Cambria"/>
            </a:endParaRPr>
          </a:p>
        </p:txBody>
      </p:sp>
    </p:spTree>
    <p:extLst>
      <p:ext uri="{BB962C8B-B14F-4D97-AF65-F5344CB8AC3E}">
        <p14:creationId xmlns:p14="http://schemas.microsoft.com/office/powerpoint/2010/main" val="78558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705256" y="885119"/>
            <a:ext cx="6105022" cy="349800"/>
          </a:xfrm>
          <a:prstGeom prst="rect">
            <a:avLst/>
          </a:prstGeom>
        </p:spPr>
        <p:txBody>
          <a:bodyPr spcFirstLastPara="1" wrap="square" lIns="91425" tIns="91425" rIns="91425" bIns="91425" anchor="t" anchorCtr="0">
            <a:noAutofit/>
          </a:bodyPr>
          <a:lstStyle/>
          <a:p>
            <a:pPr algn="just"/>
            <a:r>
              <a:rPr lang="vi-VN" sz="1400" b="0" i="0" err="1">
                <a:solidFill>
                  <a:schemeClr val="tx2">
                    <a:lumMod val="40000"/>
                    <a:lumOff val="60000"/>
                  </a:schemeClr>
                </a:solidFill>
                <a:effectLst/>
                <a:latin typeface="Cambria" panose="02040503050406030204" pitchFamily="18" charset="0"/>
                <a:ea typeface="Cambria" panose="02040503050406030204" pitchFamily="18" charset="0"/>
              </a:rPr>
              <a:t>Component</a:t>
            </a:r>
            <a:r>
              <a:rPr lang="vi-VN" sz="1400" b="0" i="0">
                <a:solidFill>
                  <a:schemeClr val="tx2">
                    <a:lumMod val="40000"/>
                    <a:lumOff val="60000"/>
                  </a:schemeClr>
                </a:solidFill>
                <a:effectLst/>
                <a:latin typeface="Cambria" panose="02040503050406030204" pitchFamily="18" charset="0"/>
                <a:ea typeface="Cambria" panose="02040503050406030204" pitchFamily="18" charset="0"/>
              </a:rPr>
              <a:t> </a:t>
            </a:r>
            <a:r>
              <a:rPr lang="en-US" sz="1400" b="0" i="0">
                <a:solidFill>
                  <a:schemeClr val="tx2">
                    <a:lumMod val="40000"/>
                    <a:lumOff val="60000"/>
                  </a:schemeClr>
                </a:solidFill>
                <a:effectLst/>
                <a:latin typeface="Cambria" panose="02040503050406030204" pitchFamily="18" charset="0"/>
                <a:ea typeface="Cambria" panose="02040503050406030204" pitchFamily="18" charset="0"/>
              </a:rPr>
              <a:t>Pusher</a:t>
            </a:r>
            <a:r>
              <a:rPr lang="vi-VN" sz="1400" b="0" i="0">
                <a:solidFill>
                  <a:schemeClr val="tx2">
                    <a:lumMod val="40000"/>
                    <a:lumOff val="60000"/>
                  </a:schemeClr>
                </a:solidFill>
                <a:effectLst/>
                <a:latin typeface="Cambria" panose="02040503050406030204" pitchFamily="18" charset="0"/>
                <a:ea typeface="Cambria" panose="02040503050406030204" pitchFamily="18" charset="0"/>
              </a:rPr>
              <a:t> </a:t>
            </a:r>
            <a:r>
              <a:rPr lang="vi-VN" sz="1400" b="0" i="0">
                <a:solidFill>
                  <a:schemeClr val="bg1"/>
                </a:solidFill>
                <a:effectLst/>
                <a:latin typeface="Cambria" panose="02040503050406030204" pitchFamily="18" charset="0"/>
                <a:ea typeface="Cambria" panose="02040503050406030204" pitchFamily="18" charset="0"/>
              </a:rPr>
              <a:t>được sử dụng để triển khai (</a:t>
            </a:r>
            <a:r>
              <a:rPr lang="vi-VN" sz="1400" b="0" i="0" err="1">
                <a:solidFill>
                  <a:schemeClr val="bg1"/>
                </a:solidFill>
                <a:effectLst/>
                <a:latin typeface="Cambria" panose="02040503050406030204" pitchFamily="18" charset="0"/>
                <a:ea typeface="Cambria" panose="02040503050406030204" pitchFamily="18" charset="0"/>
              </a:rPr>
              <a:t>deploy</a:t>
            </a:r>
            <a:r>
              <a:rPr lang="vi-VN" sz="1400" b="0" i="0">
                <a:solidFill>
                  <a:schemeClr val="bg1"/>
                </a:solidFill>
                <a:effectLst/>
                <a:latin typeface="Cambria" panose="02040503050406030204" pitchFamily="18" charset="0"/>
                <a:ea typeface="Cambria" panose="02040503050406030204" pitchFamily="18" charset="0"/>
              </a:rPr>
              <a:t>) một mô hình đã được huấn luyện lên một hệ thống khác để sử dụng trong thực tế. </a:t>
            </a:r>
            <a:r>
              <a:rPr lang="vi-VN" sz="1400" b="0" i="0" err="1">
                <a:solidFill>
                  <a:schemeClr val="bg1"/>
                </a:solidFill>
                <a:effectLst/>
                <a:latin typeface="Cambria" panose="02040503050406030204" pitchFamily="18" charset="0"/>
                <a:ea typeface="Cambria" panose="02040503050406030204" pitchFamily="18" charset="0"/>
              </a:rPr>
              <a:t>Component</a:t>
            </a:r>
            <a:r>
              <a:rPr lang="vi-VN" sz="1400" b="0" i="0">
                <a:solidFill>
                  <a:schemeClr val="bg1"/>
                </a:solidFill>
                <a:effectLst/>
                <a:latin typeface="Cambria" panose="02040503050406030204" pitchFamily="18" charset="0"/>
                <a:ea typeface="Cambria" panose="02040503050406030204" pitchFamily="18" charset="0"/>
              </a:rPr>
              <a:t> này sẽ đóng gói mô hình vào một định dạng chuẩn để có thể được sử dụng bởi </a:t>
            </a:r>
            <a:r>
              <a:rPr lang="vi-VN" sz="1400" b="0" i="0" err="1">
                <a:solidFill>
                  <a:schemeClr val="bg1"/>
                </a:solidFill>
                <a:effectLst/>
                <a:latin typeface="Cambria" panose="02040503050406030204" pitchFamily="18" charset="0"/>
                <a:ea typeface="Cambria" panose="02040503050406030204" pitchFamily="18" charset="0"/>
              </a:rPr>
              <a:t>TFServing</a:t>
            </a:r>
            <a:r>
              <a:rPr lang="vi-VN" sz="1400" b="0" i="0">
                <a:solidFill>
                  <a:schemeClr val="bg1"/>
                </a:solidFill>
                <a:effectLst/>
                <a:latin typeface="Cambria" panose="02040503050406030204" pitchFamily="18" charset="0"/>
                <a:ea typeface="Cambria" panose="02040503050406030204" pitchFamily="18" charset="0"/>
              </a:rPr>
              <a:t> hoặc các hệ thống khác. </a:t>
            </a:r>
            <a:endParaRPr lang="en-US" sz="1400" b="0" i="0">
              <a:solidFill>
                <a:schemeClr val="bg1"/>
              </a:solidFill>
              <a:effectLst/>
              <a:latin typeface="Cambria" panose="02040503050406030204" pitchFamily="18" charset="0"/>
              <a:ea typeface="Cambria" panose="02040503050406030204" pitchFamily="18" charset="0"/>
            </a:endParaRPr>
          </a:p>
          <a:p>
            <a:pPr algn="just"/>
            <a:endParaRPr lang="en-US" sz="1400">
              <a:solidFill>
                <a:schemeClr val="bg1"/>
              </a:solidFill>
              <a:latin typeface="Cambria" panose="02040503050406030204" pitchFamily="18" charset="0"/>
              <a:ea typeface="Cambria" panose="02040503050406030204" pitchFamily="18" charset="0"/>
            </a:endParaRPr>
          </a:p>
          <a:p>
            <a:pPr algn="just"/>
            <a:r>
              <a:rPr lang="vi-VN" sz="1400" b="0" i="0">
                <a:solidFill>
                  <a:schemeClr val="bg1"/>
                </a:solidFill>
                <a:effectLst/>
                <a:latin typeface="Cambria" panose="02040503050406030204" pitchFamily="18" charset="0"/>
                <a:ea typeface="Cambria" panose="02040503050406030204" pitchFamily="18" charset="0"/>
              </a:rPr>
              <a:t>Nó cũng có thể tạo ra các tệp </a:t>
            </a:r>
            <a:r>
              <a:rPr lang="vi-VN" sz="1400" b="0" i="0" err="1">
                <a:solidFill>
                  <a:schemeClr val="bg1"/>
                </a:solidFill>
                <a:effectLst/>
                <a:latin typeface="Cambria" panose="02040503050406030204" pitchFamily="18" charset="0"/>
                <a:ea typeface="Cambria" panose="02040503050406030204" pitchFamily="18" charset="0"/>
              </a:rPr>
              <a:t>metadata</a:t>
            </a:r>
            <a:r>
              <a:rPr lang="vi-VN" sz="1400" b="0" i="0">
                <a:solidFill>
                  <a:schemeClr val="bg1"/>
                </a:solidFill>
                <a:effectLst/>
                <a:latin typeface="Cambria" panose="02040503050406030204" pitchFamily="18" charset="0"/>
                <a:ea typeface="Cambria" panose="02040503050406030204" pitchFamily="18" charset="0"/>
              </a:rPr>
              <a:t> để giúp theo dõi mô hình đã được triển khai như thế nào. Các thông số cấu hình như địa chỉ và cổng đích của hệ thống triển khai được chỉ định thông qua </a:t>
            </a:r>
            <a:r>
              <a:rPr lang="vi-VN" sz="1400" b="0" i="0" err="1">
                <a:solidFill>
                  <a:schemeClr val="bg1"/>
                </a:solidFill>
                <a:effectLst/>
                <a:latin typeface="Cambria" panose="02040503050406030204" pitchFamily="18" charset="0"/>
                <a:ea typeface="Cambria" panose="02040503050406030204" pitchFamily="18" charset="0"/>
              </a:rPr>
              <a:t>input</a:t>
            </a:r>
            <a:r>
              <a:rPr lang="vi-VN" sz="1400" b="0" i="0">
                <a:solidFill>
                  <a:schemeClr val="bg1"/>
                </a:solidFill>
                <a:effectLst/>
                <a:latin typeface="Cambria" panose="02040503050406030204" pitchFamily="18" charset="0"/>
                <a:ea typeface="Cambria" panose="02040503050406030204" pitchFamily="18" charset="0"/>
              </a:rPr>
              <a:t> </a:t>
            </a:r>
            <a:r>
              <a:rPr lang="vi-VN" sz="1400" b="0" i="0" err="1">
                <a:solidFill>
                  <a:schemeClr val="bg1"/>
                </a:solidFill>
                <a:effectLst/>
                <a:latin typeface="Cambria" panose="02040503050406030204" pitchFamily="18" charset="0"/>
                <a:ea typeface="Cambria" panose="02040503050406030204" pitchFamily="18" charset="0"/>
              </a:rPr>
              <a:t>parameter</a:t>
            </a:r>
            <a:r>
              <a:rPr lang="vi-VN" sz="1400" b="0" i="0">
                <a:solidFill>
                  <a:schemeClr val="bg1"/>
                </a:solidFill>
                <a:effectLst/>
                <a:latin typeface="Cambria" panose="02040503050406030204" pitchFamily="18" charset="0"/>
                <a:ea typeface="Cambria" panose="02040503050406030204" pitchFamily="18" charset="0"/>
              </a:rPr>
              <a:t> của </a:t>
            </a:r>
            <a:r>
              <a:rPr lang="vi-VN" sz="1400" b="0" i="0" err="1">
                <a:solidFill>
                  <a:schemeClr val="bg1"/>
                </a:solidFill>
                <a:effectLst/>
                <a:latin typeface="Cambria" panose="02040503050406030204" pitchFamily="18" charset="0"/>
                <a:ea typeface="Cambria" panose="02040503050406030204" pitchFamily="18" charset="0"/>
              </a:rPr>
              <a:t>component</a:t>
            </a:r>
            <a:r>
              <a:rPr lang="vi-VN" sz="1400" b="0" i="0">
                <a:solidFill>
                  <a:schemeClr val="bg1"/>
                </a:solidFill>
                <a:effectLst/>
                <a:latin typeface="Cambria" panose="02040503050406030204" pitchFamily="18" charset="0"/>
                <a:ea typeface="Cambria" panose="02040503050406030204" pitchFamily="18" charset="0"/>
              </a:rPr>
              <a:t> </a:t>
            </a:r>
            <a:r>
              <a:rPr lang="vi-VN" sz="1400" b="0" i="0" err="1">
                <a:solidFill>
                  <a:schemeClr val="bg1"/>
                </a:solidFill>
                <a:effectLst/>
                <a:latin typeface="Cambria" panose="02040503050406030204" pitchFamily="18" charset="0"/>
                <a:ea typeface="Cambria" panose="02040503050406030204" pitchFamily="18" charset="0"/>
              </a:rPr>
              <a:t>Pusher</a:t>
            </a:r>
            <a:r>
              <a:rPr lang="vi-VN" sz="1400" b="0" i="0">
                <a:solidFill>
                  <a:schemeClr val="bg1"/>
                </a:solidFill>
                <a:effectLst/>
                <a:latin typeface="Cambria" panose="02040503050406030204" pitchFamily="18" charset="0"/>
                <a:ea typeface="Cambria" panose="02040503050406030204" pitchFamily="18" charset="0"/>
              </a:rPr>
              <a:t>.</a:t>
            </a:r>
          </a:p>
        </p:txBody>
      </p:sp>
      <p:sp>
        <p:nvSpPr>
          <p:cNvPr id="434" name="Google Shape;434;p35"/>
          <p:cNvSpPr txBox="1">
            <a:spLocks noGrp="1"/>
          </p:cNvSpPr>
          <p:nvPr>
            <p:ph type="title"/>
          </p:nvPr>
        </p:nvSpPr>
        <p:spPr>
          <a:xfrm>
            <a:off x="1038316" y="183727"/>
            <a:ext cx="7018102"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Component: </a:t>
            </a:r>
            <a:r>
              <a:rPr lang="en-US"/>
              <a:t>Pusher</a:t>
            </a:r>
            <a:endParaRPr/>
          </a:p>
        </p:txBody>
      </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2" descr="Ảnh có chứa biểu đồ&#10;&#10;Mô tả được tạo tự động">
            <a:extLst>
              <a:ext uri="{FF2B5EF4-FFF2-40B4-BE49-F238E27FC236}">
                <a16:creationId xmlns:a16="http://schemas.microsoft.com/office/drawing/2014/main" id="{8E76B765-2194-B9E0-E25E-1BF530126A55}"/>
              </a:ext>
            </a:extLst>
          </p:cNvPr>
          <p:cNvPicPr>
            <a:picLocks noChangeAspect="1" noChangeArrowheads="1"/>
          </p:cNvPicPr>
          <p:nvPr/>
        </p:nvPicPr>
        <p:blipFill rotWithShape="1">
          <a:blip r:embed="rId3">
            <a:duotone>
              <a:schemeClr val="accent1">
                <a:shade val="45000"/>
                <a:satMod val="135000"/>
              </a:schemeClr>
              <a:prstClr val="white"/>
            </a:duotone>
            <a:extLst>
              <a:ext uri="{28A0092B-C50C-407E-A947-70E740481C1C}">
                <a14:useLocalDpi xmlns:a14="http://schemas.microsoft.com/office/drawing/2010/main" val="0"/>
              </a:ext>
            </a:extLst>
          </a:blip>
          <a:srcRect l="71866" t="4070" r="13762" b="3304"/>
          <a:stretch/>
        </p:blipFill>
        <p:spPr bwMode="auto">
          <a:xfrm>
            <a:off x="96976" y="2708415"/>
            <a:ext cx="941340" cy="2109685"/>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a:extLst>
              <a:ext uri="{FF2B5EF4-FFF2-40B4-BE49-F238E27FC236}">
                <a16:creationId xmlns:a16="http://schemas.microsoft.com/office/drawing/2014/main" id="{BFC323A2-C479-E1E9-E159-CCD48E25C8DC}"/>
              </a:ext>
            </a:extLst>
          </p:cNvPr>
          <p:cNvPicPr>
            <a:picLocks noChangeAspect="1"/>
          </p:cNvPicPr>
          <p:nvPr/>
        </p:nvPicPr>
        <p:blipFill>
          <a:blip r:embed="rId4"/>
          <a:stretch>
            <a:fillRect/>
          </a:stretch>
        </p:blipFill>
        <p:spPr>
          <a:xfrm>
            <a:off x="7143338" y="852727"/>
            <a:ext cx="1786082" cy="3370118"/>
          </a:xfrm>
          <a:prstGeom prst="rect">
            <a:avLst/>
          </a:prstGeom>
        </p:spPr>
      </p:pic>
      <p:pic>
        <p:nvPicPr>
          <p:cNvPr id="8" name="Hình ảnh 7">
            <a:extLst>
              <a:ext uri="{FF2B5EF4-FFF2-40B4-BE49-F238E27FC236}">
                <a16:creationId xmlns:a16="http://schemas.microsoft.com/office/drawing/2014/main" id="{16FA8B4D-B7CA-6087-ABC0-ED856470B74D}"/>
              </a:ext>
            </a:extLst>
          </p:cNvPr>
          <p:cNvPicPr>
            <a:picLocks noChangeAspect="1"/>
          </p:cNvPicPr>
          <p:nvPr/>
        </p:nvPicPr>
        <p:blipFill>
          <a:blip r:embed="rId5"/>
          <a:stretch>
            <a:fillRect/>
          </a:stretch>
        </p:blipFill>
        <p:spPr>
          <a:xfrm>
            <a:off x="3082636" y="3303303"/>
            <a:ext cx="3657153" cy="631346"/>
          </a:xfrm>
          <a:prstGeom prst="rect">
            <a:avLst/>
          </a:prstGeom>
        </p:spPr>
      </p:pic>
      <p:pic>
        <p:nvPicPr>
          <p:cNvPr id="11" name="Hình ảnh 10">
            <a:extLst>
              <a:ext uri="{FF2B5EF4-FFF2-40B4-BE49-F238E27FC236}">
                <a16:creationId xmlns:a16="http://schemas.microsoft.com/office/drawing/2014/main" id="{49A5B06D-466A-4D8B-2826-A3E346649FC1}"/>
              </a:ext>
            </a:extLst>
          </p:cNvPr>
          <p:cNvPicPr>
            <a:picLocks noChangeAspect="1"/>
          </p:cNvPicPr>
          <p:nvPr/>
        </p:nvPicPr>
        <p:blipFill>
          <a:blip r:embed="rId6"/>
          <a:stretch>
            <a:fillRect/>
          </a:stretch>
        </p:blipFill>
        <p:spPr>
          <a:xfrm>
            <a:off x="1299972" y="4042930"/>
            <a:ext cx="3948545" cy="908910"/>
          </a:xfrm>
          <a:prstGeom prst="rect">
            <a:avLst/>
          </a:prstGeom>
        </p:spPr>
      </p:pic>
      <p:sp>
        <p:nvSpPr>
          <p:cNvPr id="2" name="Hộp Văn bản 1">
            <a:extLst>
              <a:ext uri="{FF2B5EF4-FFF2-40B4-BE49-F238E27FC236}">
                <a16:creationId xmlns:a16="http://schemas.microsoft.com/office/drawing/2014/main" id="{B6FD9CDF-2C52-9D5D-D6D4-8449F4982C2F}"/>
              </a:ext>
            </a:extLst>
          </p:cNvPr>
          <p:cNvSpPr txBox="1"/>
          <p:nvPr/>
        </p:nvSpPr>
        <p:spPr>
          <a:xfrm>
            <a:off x="8723971"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27</a:t>
            </a:r>
          </a:p>
        </p:txBody>
      </p:sp>
    </p:spTree>
    <p:extLst>
      <p:ext uri="{BB962C8B-B14F-4D97-AF65-F5344CB8AC3E}">
        <p14:creationId xmlns:p14="http://schemas.microsoft.com/office/powerpoint/2010/main" val="2572094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grpSp>
        <p:nvGrpSpPr>
          <p:cNvPr id="437" name="Google Shape;437;p35"/>
          <p:cNvGrpSpPr/>
          <p:nvPr/>
        </p:nvGrpSpPr>
        <p:grpSpPr>
          <a:xfrm>
            <a:off x="6739789" y="2872050"/>
            <a:ext cx="2404115" cy="2123775"/>
            <a:chOff x="6739789" y="1500450"/>
            <a:chExt cx="2404115" cy="2123775"/>
          </a:xfrm>
        </p:grpSpPr>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2" name="Google Shape;432;p35"/>
          <p:cNvSpPr txBox="1">
            <a:spLocks noGrp="1"/>
          </p:cNvSpPr>
          <p:nvPr>
            <p:ph type="subTitle" idx="4294967295"/>
          </p:nvPr>
        </p:nvSpPr>
        <p:spPr>
          <a:xfrm flipH="1">
            <a:off x="31149" y="1088962"/>
            <a:ext cx="2914749" cy="3728159"/>
          </a:xfrm>
          <a:prstGeom prst="rect">
            <a:avLst/>
          </a:prstGeom>
        </p:spPr>
        <p:txBody>
          <a:bodyPr spcFirstLastPara="1" wrap="square" lIns="91425" tIns="91425" rIns="91425" bIns="91425" anchor="t" anchorCtr="0">
            <a:noAutofit/>
          </a:bodyPr>
          <a:lstStyle/>
          <a:p>
            <a:pPr marL="114300" indent="0" algn="just">
              <a:buNone/>
            </a:pPr>
            <a:endParaRPr lang="vi-VN" sz="1400">
              <a:solidFill>
                <a:schemeClr val="tx2">
                  <a:lumMod val="40000"/>
                  <a:lumOff val="60000"/>
                </a:schemeClr>
              </a:solidFill>
              <a:latin typeface="Cambria"/>
              <a:ea typeface="Cambria"/>
            </a:endParaRPr>
          </a:p>
          <a:p>
            <a:pPr algn="just">
              <a:lnSpc>
                <a:spcPct val="114999"/>
              </a:lnSpc>
              <a:buClr>
                <a:schemeClr val="bg2"/>
              </a:buClr>
              <a:buFont typeface="Arial" panose="020B0604020202020204" pitchFamily="34" charset="0"/>
              <a:buChar char="•"/>
            </a:pPr>
            <a:r>
              <a:rPr lang="vi-VN" sz="1400">
                <a:latin typeface="Cambria"/>
                <a:ea typeface="Cambria"/>
              </a:rPr>
              <a:t>Run </a:t>
            </a:r>
            <a:r>
              <a:rPr lang="en-US" sz="1400">
                <a:latin typeface="Cambria"/>
                <a:ea typeface="Cambria"/>
              </a:rPr>
              <a:t>s</a:t>
            </a:r>
            <a:r>
              <a:rPr lang="vi-VN" sz="1400" err="1">
                <a:latin typeface="Cambria"/>
                <a:ea typeface="Cambria"/>
              </a:rPr>
              <a:t>erving</a:t>
            </a:r>
            <a:r>
              <a:rPr lang="vi-VN" sz="1400">
                <a:latin typeface="Cambria"/>
                <a:ea typeface="Cambria"/>
              </a:rPr>
              <a:t>: run</a:t>
            </a:r>
            <a:endParaRPr lang="en-US" sz="1400">
              <a:latin typeface="Cambria"/>
              <a:ea typeface="Cambria"/>
            </a:endParaRPr>
          </a:p>
          <a:p>
            <a:pPr algn="just">
              <a:lnSpc>
                <a:spcPct val="114999"/>
              </a:lnSpc>
              <a:buClr>
                <a:schemeClr val="bg2"/>
              </a:buClr>
              <a:buFont typeface="Arial" panose="020B0604020202020204" pitchFamily="34" charset="0"/>
              <a:buChar char="•"/>
            </a:pPr>
            <a:r>
              <a:rPr lang="vi-VN" sz="1400">
                <a:latin typeface="Cambria"/>
                <a:ea typeface="Cambria"/>
              </a:rPr>
              <a:t> với </a:t>
            </a:r>
            <a:r>
              <a:rPr lang="vi-VN" sz="1400" err="1">
                <a:latin typeface="Cambria"/>
                <a:ea typeface="Cambria"/>
              </a:rPr>
              <a:t>tensorflow_model_server</a:t>
            </a:r>
            <a:r>
              <a:rPr lang="vi-VN" sz="1400">
                <a:latin typeface="Cambria"/>
                <a:ea typeface="Cambria"/>
              </a:rPr>
              <a:t> hoặc có thể run với </a:t>
            </a:r>
            <a:r>
              <a:rPr lang="vi-VN" sz="1400" err="1">
                <a:latin typeface="Cambria"/>
                <a:ea typeface="Cambria"/>
              </a:rPr>
              <a:t>docker</a:t>
            </a:r>
            <a:r>
              <a:rPr lang="vi-VN" sz="1400">
                <a:latin typeface="Cambria"/>
                <a:ea typeface="Cambria"/>
              </a:rPr>
              <a:t> đã </a:t>
            </a:r>
            <a:r>
              <a:rPr lang="vi-VN" sz="1400" err="1">
                <a:latin typeface="Cambria"/>
                <a:ea typeface="Cambria"/>
              </a:rPr>
              <a:t>pull</a:t>
            </a:r>
            <a:r>
              <a:rPr lang="vi-VN" sz="1400">
                <a:latin typeface="Cambria"/>
                <a:ea typeface="Cambria"/>
              </a:rPr>
              <a:t> </a:t>
            </a:r>
            <a:r>
              <a:rPr lang="vi-VN" sz="1400" err="1">
                <a:latin typeface="Cambria"/>
                <a:ea typeface="Cambria"/>
              </a:rPr>
              <a:t>tensorflow</a:t>
            </a:r>
            <a:r>
              <a:rPr lang="vi-VN" sz="1400">
                <a:latin typeface="Cambria"/>
                <a:ea typeface="Cambria"/>
              </a:rPr>
              <a:t>/</a:t>
            </a:r>
            <a:r>
              <a:rPr lang="vi-VN" sz="1400" err="1">
                <a:latin typeface="Cambria"/>
                <a:ea typeface="Cambria"/>
              </a:rPr>
              <a:t>serving</a:t>
            </a:r>
            <a:r>
              <a:rPr lang="vi-VN" sz="1400">
                <a:latin typeface="Cambria"/>
                <a:ea typeface="Cambria"/>
              </a:rPr>
              <a:t>.</a:t>
            </a:r>
          </a:p>
          <a:p>
            <a:pPr algn="just">
              <a:lnSpc>
                <a:spcPct val="114999"/>
              </a:lnSpc>
              <a:buClr>
                <a:schemeClr val="bg2"/>
              </a:buClr>
              <a:buFont typeface="Arial" panose="020B0604020202020204" pitchFamily="34" charset="0"/>
              <a:buChar char="•"/>
            </a:pPr>
            <a:endParaRPr lang="vi-VN" sz="1400">
              <a:solidFill>
                <a:schemeClr val="bg1"/>
              </a:solidFill>
              <a:latin typeface="Cambria"/>
              <a:ea typeface="Cambria"/>
            </a:endParaRPr>
          </a:p>
          <a:p>
            <a:pPr algn="just">
              <a:lnSpc>
                <a:spcPct val="114999"/>
              </a:lnSpc>
              <a:buClr>
                <a:schemeClr val="bg2"/>
              </a:buClr>
              <a:buFont typeface="Arial" panose="020B0604020202020204" pitchFamily="34" charset="0"/>
              <a:buChar char="•"/>
            </a:pPr>
            <a:r>
              <a:rPr lang="vi-VN" sz="1400">
                <a:latin typeface="Cambria"/>
                <a:ea typeface="Cambria"/>
              </a:rPr>
              <a:t>Thực hiện gọi</a:t>
            </a:r>
            <a:r>
              <a:rPr lang="vi-VN" sz="1400">
                <a:solidFill>
                  <a:schemeClr val="bg1"/>
                </a:solidFill>
                <a:latin typeface="Cambria"/>
                <a:ea typeface="Cambria"/>
              </a:rPr>
              <a:t> </a:t>
            </a:r>
            <a:r>
              <a:rPr lang="vi-VN" sz="1400" err="1">
                <a:solidFill>
                  <a:schemeClr val="bg1"/>
                </a:solidFill>
                <a:latin typeface="Cambria"/>
                <a:ea typeface="Cambria"/>
              </a:rPr>
              <a:t>predict</a:t>
            </a:r>
            <a:r>
              <a:rPr lang="vi-VN" sz="1400">
                <a:solidFill>
                  <a:schemeClr val="bg1"/>
                </a:solidFill>
                <a:latin typeface="Cambria"/>
                <a:ea typeface="Cambria"/>
              </a:rPr>
              <a:t>: bằng cách </a:t>
            </a:r>
            <a:r>
              <a:rPr lang="vi-VN" sz="1400" err="1">
                <a:solidFill>
                  <a:schemeClr val="bg1"/>
                </a:solidFill>
                <a:latin typeface="Cambria"/>
                <a:ea typeface="Cambria"/>
              </a:rPr>
              <a:t>curl</a:t>
            </a:r>
            <a:r>
              <a:rPr lang="vi-VN" sz="1400">
                <a:solidFill>
                  <a:schemeClr val="bg1"/>
                </a:solidFill>
                <a:latin typeface="Cambria"/>
                <a:ea typeface="Cambria"/>
              </a:rPr>
              <a:t> (POST) đến API của </a:t>
            </a:r>
            <a:r>
              <a:rPr lang="vi-VN" sz="1400" err="1">
                <a:solidFill>
                  <a:schemeClr val="bg1"/>
                </a:solidFill>
                <a:latin typeface="Cambria"/>
                <a:ea typeface="Cambria"/>
              </a:rPr>
              <a:t>model</a:t>
            </a:r>
            <a:r>
              <a:rPr lang="vi-VN" sz="1400">
                <a:solidFill>
                  <a:schemeClr val="bg1"/>
                </a:solidFill>
                <a:latin typeface="Cambria"/>
                <a:ea typeface="Cambria"/>
              </a:rPr>
              <a:t>.</a:t>
            </a:r>
            <a:endParaRPr lang="vi-VN">
              <a:solidFill>
                <a:schemeClr val="bg1"/>
              </a:solidFill>
              <a:latin typeface="Cambria"/>
              <a:ea typeface="Cambria"/>
            </a:endParaRPr>
          </a:p>
          <a:p>
            <a:pPr algn="just">
              <a:lnSpc>
                <a:spcPct val="114999"/>
              </a:lnSpc>
              <a:buClr>
                <a:schemeClr val="bg2"/>
              </a:buClr>
              <a:buFont typeface="Arial" panose="020B0604020202020204" pitchFamily="34" charset="0"/>
              <a:buChar char="•"/>
            </a:pPr>
            <a:endParaRPr lang="vi-VN" sz="1400">
              <a:solidFill>
                <a:schemeClr val="bg1"/>
              </a:solidFill>
              <a:latin typeface="Cambria"/>
              <a:ea typeface="Cambria"/>
            </a:endParaRPr>
          </a:p>
          <a:p>
            <a:pPr algn="just">
              <a:lnSpc>
                <a:spcPct val="114999"/>
              </a:lnSpc>
              <a:buClr>
                <a:schemeClr val="bg2"/>
              </a:buClr>
              <a:buFont typeface="Arial" panose="020B0604020202020204" pitchFamily="34" charset="0"/>
              <a:buChar char="•"/>
            </a:pPr>
            <a:r>
              <a:rPr lang="vi-VN" sz="1400">
                <a:solidFill>
                  <a:schemeClr val="bg1"/>
                </a:solidFill>
                <a:latin typeface="Cambria"/>
                <a:ea typeface="Cambria"/>
              </a:rPr>
              <a:t>Ngoài ra, cũng có thể thực hiện tự </a:t>
            </a:r>
            <a:r>
              <a:rPr lang="vi-VN" sz="1400" err="1">
                <a:solidFill>
                  <a:schemeClr val="bg1"/>
                </a:solidFill>
                <a:latin typeface="Cambria"/>
                <a:ea typeface="Cambria"/>
              </a:rPr>
              <a:t>build</a:t>
            </a:r>
            <a:r>
              <a:rPr lang="vi-VN" sz="1400">
                <a:solidFill>
                  <a:schemeClr val="bg1"/>
                </a:solidFill>
                <a:latin typeface="Cambria"/>
                <a:ea typeface="Cambria"/>
              </a:rPr>
              <a:t> </a:t>
            </a:r>
            <a:r>
              <a:rPr lang="vi-VN" sz="1400" err="1">
                <a:solidFill>
                  <a:schemeClr val="bg1"/>
                </a:solidFill>
                <a:latin typeface="Cambria"/>
                <a:ea typeface="Cambria"/>
              </a:rPr>
              <a:t>ModelServer</a:t>
            </a:r>
            <a:r>
              <a:rPr lang="vi-VN" sz="1400">
                <a:solidFill>
                  <a:schemeClr val="bg1"/>
                </a:solidFill>
                <a:latin typeface="Cambria"/>
                <a:ea typeface="Cambria"/>
              </a:rPr>
              <a:t>.</a:t>
            </a:r>
          </a:p>
        </p:txBody>
      </p:sp>
      <p:sp>
        <p:nvSpPr>
          <p:cNvPr id="434" name="Google Shape;434;p35"/>
          <p:cNvSpPr txBox="1">
            <a:spLocks noGrp="1"/>
          </p:cNvSpPr>
          <p:nvPr>
            <p:ph type="title"/>
          </p:nvPr>
        </p:nvSpPr>
        <p:spPr>
          <a:xfrm>
            <a:off x="1022441" y="223415"/>
            <a:ext cx="7335602" cy="669000"/>
          </a:xfrm>
          <a:prstGeom prst="rect">
            <a:avLst/>
          </a:prstGeom>
        </p:spPr>
        <p:txBody>
          <a:bodyPr spcFirstLastPara="1" wrap="square" lIns="91425" tIns="91425" rIns="91425" bIns="91425" anchor="t" anchorCtr="0">
            <a:noAutofit/>
          </a:bodyPr>
          <a:lstStyle/>
          <a:p>
            <a:r>
              <a:rPr lang="en"/>
              <a:t>Lib: TensorFlow Serving</a:t>
            </a:r>
            <a:endParaRPr lang="en" b="0"/>
          </a:p>
        </p:txBody>
      </p:sp>
      <p:sp>
        <p:nvSpPr>
          <p:cNvPr id="2" name="Hộp Văn bản 1">
            <a:extLst>
              <a:ext uri="{FF2B5EF4-FFF2-40B4-BE49-F238E27FC236}">
                <a16:creationId xmlns:a16="http://schemas.microsoft.com/office/drawing/2014/main" id="{2DF80C2A-5C0B-D9FA-2C1E-775680FFFE7C}"/>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28</a:t>
            </a:r>
          </a:p>
        </p:txBody>
      </p:sp>
      <p:pic>
        <p:nvPicPr>
          <p:cNvPr id="4" name="Picture 5" descr="Text&#10;&#10;Description automatically generated">
            <a:extLst>
              <a:ext uri="{FF2B5EF4-FFF2-40B4-BE49-F238E27FC236}">
                <a16:creationId xmlns:a16="http://schemas.microsoft.com/office/drawing/2014/main" id="{B0509A1C-E1F9-9691-A235-2DAE7EE05813}"/>
              </a:ext>
            </a:extLst>
          </p:cNvPr>
          <p:cNvPicPr>
            <a:picLocks noChangeAspect="1"/>
          </p:cNvPicPr>
          <p:nvPr/>
        </p:nvPicPr>
        <p:blipFill>
          <a:blip r:embed="rId3"/>
          <a:stretch>
            <a:fillRect/>
          </a:stretch>
        </p:blipFill>
        <p:spPr>
          <a:xfrm>
            <a:off x="3294444" y="1031405"/>
            <a:ext cx="5730915" cy="1915586"/>
          </a:xfrm>
          <a:prstGeom prst="rect">
            <a:avLst/>
          </a:prstGeom>
        </p:spPr>
      </p:pic>
      <p:sp>
        <p:nvSpPr>
          <p:cNvPr id="7" name="Google Shape;432;p35">
            <a:extLst>
              <a:ext uri="{FF2B5EF4-FFF2-40B4-BE49-F238E27FC236}">
                <a16:creationId xmlns:a16="http://schemas.microsoft.com/office/drawing/2014/main" id="{97D681BE-AE0E-4E80-DF76-53AD9FCE0A90}"/>
              </a:ext>
            </a:extLst>
          </p:cNvPr>
          <p:cNvSpPr txBox="1">
            <a:spLocks/>
          </p:cNvSpPr>
          <p:nvPr/>
        </p:nvSpPr>
        <p:spPr>
          <a:xfrm flipH="1">
            <a:off x="118441" y="857950"/>
            <a:ext cx="2791769" cy="3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buFont typeface="Anaheim"/>
              <a:buNone/>
            </a:pPr>
            <a:r>
              <a:rPr lang="vi-VN" sz="1400">
                <a:solidFill>
                  <a:schemeClr val="tx2">
                    <a:lumMod val="40000"/>
                    <a:lumOff val="60000"/>
                  </a:schemeClr>
                </a:solidFill>
                <a:latin typeface="Cambria"/>
                <a:ea typeface="Cambria"/>
              </a:rPr>
              <a:t>Một vài </a:t>
            </a:r>
            <a:r>
              <a:rPr lang="en-US" sz="1400" err="1">
                <a:solidFill>
                  <a:schemeClr val="tx2">
                    <a:lumMod val="40000"/>
                    <a:lumOff val="60000"/>
                  </a:schemeClr>
                </a:solidFill>
                <a:latin typeface="Cambria"/>
                <a:ea typeface="Cambria"/>
              </a:rPr>
              <a:t>cách</a:t>
            </a:r>
            <a:r>
              <a:rPr lang="vi-VN" sz="1400">
                <a:solidFill>
                  <a:schemeClr val="tx2">
                    <a:lumMod val="40000"/>
                    <a:lumOff val="60000"/>
                  </a:schemeClr>
                </a:solidFill>
                <a:latin typeface="Cambria"/>
                <a:ea typeface="Cambria"/>
              </a:rPr>
              <a:t> gọi API phổ biến:</a:t>
            </a:r>
            <a:endParaRPr lang="vi-VN" sz="1400">
              <a:solidFill>
                <a:schemeClr val="bg1"/>
              </a:solidFill>
              <a:latin typeface="Cambria"/>
              <a:ea typeface="Cambria"/>
            </a:endParaRPr>
          </a:p>
        </p:txBody>
      </p:sp>
      <p:pic>
        <p:nvPicPr>
          <p:cNvPr id="8" name="Picture 8">
            <a:extLst>
              <a:ext uri="{FF2B5EF4-FFF2-40B4-BE49-F238E27FC236}">
                <a16:creationId xmlns:a16="http://schemas.microsoft.com/office/drawing/2014/main" id="{2096B0E0-C263-3F7A-9F24-2F406059BEC4}"/>
              </a:ext>
            </a:extLst>
          </p:cNvPr>
          <p:cNvPicPr>
            <a:picLocks noChangeAspect="1"/>
          </p:cNvPicPr>
          <p:nvPr/>
        </p:nvPicPr>
        <p:blipFill>
          <a:blip r:embed="rId4"/>
          <a:stretch>
            <a:fillRect/>
          </a:stretch>
        </p:blipFill>
        <p:spPr>
          <a:xfrm>
            <a:off x="3294444" y="3437689"/>
            <a:ext cx="5730916" cy="1082217"/>
          </a:xfrm>
          <a:prstGeom prst="rect">
            <a:avLst/>
          </a:prstGeom>
        </p:spPr>
      </p:pic>
    </p:spTree>
    <p:extLst>
      <p:ext uri="{BB962C8B-B14F-4D97-AF65-F5344CB8AC3E}">
        <p14:creationId xmlns:p14="http://schemas.microsoft.com/office/powerpoint/2010/main" val="42803518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r>
              <a:rPr lang="en-US"/>
              <a:t>Conclusion</a:t>
            </a: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04</a:t>
            </a:r>
            <a:endParaRPr/>
          </a:p>
        </p:txBody>
      </p:sp>
      <p:sp>
        <p:nvSpPr>
          <p:cNvPr id="2" name="Hộp Văn bản 1">
            <a:extLst>
              <a:ext uri="{FF2B5EF4-FFF2-40B4-BE49-F238E27FC236}">
                <a16:creationId xmlns:a16="http://schemas.microsoft.com/office/drawing/2014/main" id="{5F154865-44DF-745C-8353-677EB711D047}"/>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29</a:t>
            </a:r>
          </a:p>
        </p:txBody>
      </p:sp>
    </p:spTree>
    <p:extLst>
      <p:ext uri="{BB962C8B-B14F-4D97-AF65-F5344CB8AC3E}">
        <p14:creationId xmlns:p14="http://schemas.microsoft.com/office/powerpoint/2010/main" val="27282059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sp>
        <p:nvSpPr>
          <p:cNvPr id="347" name="Google Shape;347;p29"/>
          <p:cNvSpPr txBox="1">
            <a:spLocks noGrp="1"/>
          </p:cNvSpPr>
          <p:nvPr>
            <p:ph type="title" idx="5"/>
          </p:nvPr>
        </p:nvSpPr>
        <p:spPr>
          <a:xfrm>
            <a:off x="1278000" y="3420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348" name="Google Shape;348;p29"/>
          <p:cNvSpPr txBox="1">
            <a:spLocks noGrp="1"/>
          </p:cNvSpPr>
          <p:nvPr>
            <p:ph type="ctrTitle"/>
          </p:nvPr>
        </p:nvSpPr>
        <p:spPr>
          <a:xfrm flipH="1">
            <a:off x="2189800" y="1848349"/>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sz="3500" b="1"/>
              <a:t>01</a:t>
            </a:r>
            <a:endParaRPr sz="3500" b="1"/>
          </a:p>
        </p:txBody>
      </p:sp>
      <p:sp>
        <p:nvSpPr>
          <p:cNvPr id="349" name="Google Shape;349;p29"/>
          <p:cNvSpPr txBox="1">
            <a:spLocks noGrp="1"/>
          </p:cNvSpPr>
          <p:nvPr>
            <p:ph type="subTitle" idx="1"/>
          </p:nvPr>
        </p:nvSpPr>
        <p:spPr>
          <a:xfrm flipH="1">
            <a:off x="2189801" y="2162325"/>
            <a:ext cx="2163900" cy="4266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 sz="2200" b="1">
                <a:latin typeface="Overpass Mono"/>
                <a:ea typeface="Overpass Mono"/>
                <a:cs typeface="Overpass Mono"/>
                <a:sym typeface="Overpass Mono"/>
              </a:rPr>
              <a:t>Overview</a:t>
            </a:r>
            <a:endParaRPr sz="2200" b="1">
              <a:latin typeface="Overpass Mono"/>
              <a:ea typeface="Overpass Mono"/>
              <a:cs typeface="Overpass Mono"/>
              <a:sym typeface="Overpass Mono"/>
            </a:endParaRPr>
          </a:p>
        </p:txBody>
      </p:sp>
      <p:sp>
        <p:nvSpPr>
          <p:cNvPr id="350" name="Google Shape;350;p29"/>
          <p:cNvSpPr txBox="1">
            <a:spLocks noGrp="1"/>
          </p:cNvSpPr>
          <p:nvPr>
            <p:ph type="ctrTitle" idx="2"/>
          </p:nvPr>
        </p:nvSpPr>
        <p:spPr>
          <a:xfrm flipH="1">
            <a:off x="4811675" y="1848401"/>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sz="3500" b="1"/>
              <a:t>03</a:t>
            </a:r>
            <a:endParaRPr sz="3500" b="1"/>
          </a:p>
        </p:txBody>
      </p:sp>
      <p:sp>
        <p:nvSpPr>
          <p:cNvPr id="351" name="Google Shape;351;p29"/>
          <p:cNvSpPr txBox="1">
            <a:spLocks noGrp="1"/>
          </p:cNvSpPr>
          <p:nvPr>
            <p:ph type="subTitle" idx="3"/>
          </p:nvPr>
        </p:nvSpPr>
        <p:spPr>
          <a:xfrm flipH="1">
            <a:off x="4811675" y="2163531"/>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 sz="2200" b="1">
                <a:latin typeface="Overpass Mono"/>
                <a:ea typeface="Overpass Mono"/>
                <a:cs typeface="Overpass Mono"/>
                <a:sym typeface="Overpass Mono"/>
              </a:rPr>
              <a:t>TFX COMPONENTS</a:t>
            </a:r>
            <a:endParaRPr sz="2200" b="1">
              <a:latin typeface="Overpass Mono"/>
              <a:ea typeface="Overpass Mono"/>
              <a:cs typeface="Overpass Mono"/>
              <a:sym typeface="Overpass Mono"/>
            </a:endParaRPr>
          </a:p>
        </p:txBody>
      </p:sp>
      <p:sp>
        <p:nvSpPr>
          <p:cNvPr id="352" name="Google Shape;352;p29"/>
          <p:cNvSpPr txBox="1">
            <a:spLocks noGrp="1"/>
          </p:cNvSpPr>
          <p:nvPr>
            <p:ph type="ctrTitle" idx="6"/>
          </p:nvPr>
        </p:nvSpPr>
        <p:spPr>
          <a:xfrm flipH="1">
            <a:off x="2189800" y="3258286"/>
            <a:ext cx="2163900" cy="240900"/>
          </a:xfrm>
          <a:prstGeom prst="rect">
            <a:avLst/>
          </a:prstGeom>
        </p:spPr>
        <p:txBody>
          <a:bodyPr spcFirstLastPara="1" wrap="square" lIns="91425" tIns="0" rIns="91425" bIns="0" anchor="b" anchorCtr="0">
            <a:noAutofit/>
          </a:bodyPr>
          <a:lstStyle/>
          <a:p>
            <a:pPr marL="0" lvl="0" indent="0" algn="l" rtl="0">
              <a:spcBef>
                <a:spcPts val="0"/>
              </a:spcBef>
              <a:spcAft>
                <a:spcPts val="0"/>
              </a:spcAft>
              <a:buNone/>
            </a:pPr>
            <a:r>
              <a:rPr lang="en"/>
              <a:t>02</a:t>
            </a:r>
            <a:endParaRPr/>
          </a:p>
        </p:txBody>
      </p:sp>
      <p:sp>
        <p:nvSpPr>
          <p:cNvPr id="353" name="Google Shape;353;p29"/>
          <p:cNvSpPr txBox="1">
            <a:spLocks noGrp="1"/>
          </p:cNvSpPr>
          <p:nvPr>
            <p:ph type="subTitle" idx="7"/>
          </p:nvPr>
        </p:nvSpPr>
        <p:spPr>
          <a:xfrm flipH="1">
            <a:off x="2189801" y="3572262"/>
            <a:ext cx="2163900" cy="426600"/>
          </a:xfrm>
          <a:prstGeom prst="rect">
            <a:avLst/>
          </a:prstGeom>
        </p:spPr>
        <p:txBody>
          <a:bodyPr spcFirstLastPara="1" wrap="square" lIns="91425" tIns="0" rIns="91425" bIns="0" anchor="t" anchorCtr="0">
            <a:noAutofit/>
          </a:bodyPr>
          <a:lstStyle/>
          <a:p>
            <a:pPr marL="0" lvl="0" indent="0"/>
            <a:r>
              <a:rPr lang="en-US"/>
              <a:t>TFX PIPELINE</a:t>
            </a:r>
            <a:endParaRPr/>
          </a:p>
        </p:txBody>
      </p:sp>
      <p:sp>
        <p:nvSpPr>
          <p:cNvPr id="354" name="Google Shape;354;p29"/>
          <p:cNvSpPr txBox="1">
            <a:spLocks noGrp="1"/>
          </p:cNvSpPr>
          <p:nvPr>
            <p:ph type="ctrTitle" idx="8"/>
          </p:nvPr>
        </p:nvSpPr>
        <p:spPr>
          <a:xfrm flipH="1">
            <a:off x="4811675" y="3258338"/>
            <a:ext cx="2163900" cy="240900"/>
          </a:xfrm>
          <a:prstGeom prst="rect">
            <a:avLst/>
          </a:prstGeom>
        </p:spPr>
        <p:txBody>
          <a:bodyPr spcFirstLastPara="1" wrap="square" lIns="91425" tIns="0" rIns="91425" bIns="0" anchor="b" anchorCtr="0">
            <a:noAutofit/>
          </a:bodyPr>
          <a:lstStyle/>
          <a:p>
            <a:pPr marL="0" lvl="0" indent="0" algn="r" rtl="0">
              <a:spcBef>
                <a:spcPts val="0"/>
              </a:spcBef>
              <a:spcAft>
                <a:spcPts val="0"/>
              </a:spcAft>
              <a:buNone/>
            </a:pPr>
            <a:r>
              <a:rPr lang="en"/>
              <a:t>04</a:t>
            </a:r>
            <a:endParaRPr/>
          </a:p>
        </p:txBody>
      </p:sp>
      <p:sp>
        <p:nvSpPr>
          <p:cNvPr id="355" name="Google Shape;355;p29"/>
          <p:cNvSpPr txBox="1">
            <a:spLocks noGrp="1"/>
          </p:cNvSpPr>
          <p:nvPr>
            <p:ph type="subTitle" idx="9"/>
          </p:nvPr>
        </p:nvSpPr>
        <p:spPr>
          <a:xfrm flipH="1">
            <a:off x="4811675" y="3573468"/>
            <a:ext cx="2163900" cy="426600"/>
          </a:xfrm>
          <a:prstGeom prst="rect">
            <a:avLst/>
          </a:prstGeom>
        </p:spPr>
        <p:txBody>
          <a:bodyPr spcFirstLastPara="1" wrap="square" lIns="91425" tIns="0" rIns="91425" bIns="0" anchor="t" anchorCtr="0">
            <a:noAutofit/>
          </a:bodyPr>
          <a:lstStyle/>
          <a:p>
            <a:pPr marL="0" lvl="0" indent="0" algn="r" rtl="0">
              <a:spcBef>
                <a:spcPts val="0"/>
              </a:spcBef>
              <a:spcAft>
                <a:spcPts val="0"/>
              </a:spcAft>
              <a:buNone/>
            </a:pPr>
            <a:r>
              <a:rPr lang="en-US"/>
              <a:t>Conclusion</a:t>
            </a:r>
            <a:endParaRPr/>
          </a:p>
          <a:p>
            <a:pPr marL="0" lvl="0" indent="0" algn="r" rtl="0">
              <a:spcBef>
                <a:spcPts val="0"/>
              </a:spcBef>
              <a:spcAft>
                <a:spcPts val="0"/>
              </a:spcAft>
              <a:buNone/>
            </a:pPr>
            <a:endParaRPr/>
          </a:p>
        </p:txBody>
      </p:sp>
      <p:sp>
        <p:nvSpPr>
          <p:cNvPr id="2" name="Hộp Văn bản 1">
            <a:extLst>
              <a:ext uri="{FF2B5EF4-FFF2-40B4-BE49-F238E27FC236}">
                <a16:creationId xmlns:a16="http://schemas.microsoft.com/office/drawing/2014/main" id="{AE31FD02-7BD7-507F-A3CC-1729812C7558}"/>
              </a:ext>
            </a:extLst>
          </p:cNvPr>
          <p:cNvSpPr txBox="1"/>
          <p:nvPr/>
        </p:nvSpPr>
        <p:spPr>
          <a:xfrm>
            <a:off x="8723970" y="4825534"/>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2</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êu đề 13">
            <a:extLst>
              <a:ext uri="{FF2B5EF4-FFF2-40B4-BE49-F238E27FC236}">
                <a16:creationId xmlns:a16="http://schemas.microsoft.com/office/drawing/2014/main" id="{D00A95F0-97C0-1EEF-A013-5A24A356B39A}"/>
              </a:ext>
            </a:extLst>
          </p:cNvPr>
          <p:cNvSpPr>
            <a:spLocks noGrp="1"/>
          </p:cNvSpPr>
          <p:nvPr>
            <p:ph type="title" idx="15"/>
          </p:nvPr>
        </p:nvSpPr>
        <p:spPr>
          <a:xfrm>
            <a:off x="1140958" y="342000"/>
            <a:ext cx="6951600" cy="669000"/>
          </a:xfrm>
        </p:spPr>
        <p:txBody>
          <a:bodyPr/>
          <a:lstStyle/>
          <a:p>
            <a:r>
              <a:rPr lang="en-US">
                <a:solidFill>
                  <a:schemeClr val="bg2"/>
                </a:solidFill>
                <a:latin typeface="Overpass Mono" panose="020B0604020202020204" charset="0"/>
              </a:rPr>
              <a:t>A</a:t>
            </a:r>
            <a:r>
              <a:rPr lang="en-US" i="0">
                <a:solidFill>
                  <a:schemeClr val="bg2"/>
                </a:solidFill>
                <a:effectLst/>
                <a:latin typeface="Overpass Mono" panose="020B0604020202020204" charset="0"/>
              </a:rPr>
              <a:t>dvantages</a:t>
            </a:r>
            <a:r>
              <a:rPr lang="en-US" i="0">
                <a:solidFill>
                  <a:schemeClr val="tx2"/>
                </a:solidFill>
                <a:effectLst/>
                <a:latin typeface="Overpass Mono" panose="020B0604020202020204" charset="0"/>
              </a:rPr>
              <a:t> </a:t>
            </a:r>
            <a:r>
              <a:rPr lang="en-US" i="0">
                <a:solidFill>
                  <a:schemeClr val="bg1"/>
                </a:solidFill>
                <a:effectLst/>
                <a:latin typeface="Overpass Mono" panose="020B0604020202020204" charset="0"/>
              </a:rPr>
              <a:t>and</a:t>
            </a:r>
            <a:r>
              <a:rPr lang="en-US" i="0">
                <a:solidFill>
                  <a:schemeClr val="tx2"/>
                </a:solidFill>
                <a:effectLst/>
                <a:latin typeface="Overpass Mono" panose="020B0604020202020204" charset="0"/>
              </a:rPr>
              <a:t> Disadvantages</a:t>
            </a:r>
            <a:endParaRPr lang="en-US">
              <a:solidFill>
                <a:schemeClr val="tx2"/>
              </a:solidFill>
              <a:latin typeface="Overpass Mono" panose="020B0604020202020204" charset="0"/>
            </a:endParaRPr>
          </a:p>
        </p:txBody>
      </p:sp>
      <p:sp>
        <p:nvSpPr>
          <p:cNvPr id="15" name="Google Shape;432;p35">
            <a:extLst>
              <a:ext uri="{FF2B5EF4-FFF2-40B4-BE49-F238E27FC236}">
                <a16:creationId xmlns:a16="http://schemas.microsoft.com/office/drawing/2014/main" id="{C1605956-1C99-A169-0AA3-DF175DF25ACC}"/>
              </a:ext>
            </a:extLst>
          </p:cNvPr>
          <p:cNvSpPr txBox="1">
            <a:spLocks/>
          </p:cNvSpPr>
          <p:nvPr/>
        </p:nvSpPr>
        <p:spPr>
          <a:xfrm flipH="1">
            <a:off x="468351" y="1074924"/>
            <a:ext cx="7624207" cy="3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None/>
            </a:pPr>
            <a:r>
              <a:rPr lang="en-US" b="1" dirty="0" err="1">
                <a:solidFill>
                  <a:schemeClr val="bg2"/>
                </a:solidFill>
                <a:latin typeface="Cambria" panose="02040503050406030204" pitchFamily="18" charset="0"/>
                <a:ea typeface="Cambria" panose="02040503050406030204" pitchFamily="18" charset="0"/>
              </a:rPr>
              <a:t>Ưu</a:t>
            </a:r>
            <a:r>
              <a:rPr lang="en-US" b="1" dirty="0">
                <a:solidFill>
                  <a:schemeClr val="bg2"/>
                </a:solidFill>
                <a:latin typeface="Cambria" panose="02040503050406030204" pitchFamily="18" charset="0"/>
                <a:ea typeface="Cambria" panose="02040503050406030204" pitchFamily="18" charset="0"/>
              </a:rPr>
              <a:t> </a:t>
            </a:r>
            <a:r>
              <a:rPr lang="en-US" b="1" dirty="0" err="1">
                <a:solidFill>
                  <a:schemeClr val="bg2"/>
                </a:solidFill>
                <a:latin typeface="Cambria" panose="02040503050406030204" pitchFamily="18" charset="0"/>
                <a:ea typeface="Cambria" panose="02040503050406030204" pitchFamily="18" charset="0"/>
              </a:rPr>
              <a:t>điểm</a:t>
            </a:r>
            <a:endParaRPr lang="vi-VN" b="1">
              <a:solidFill>
                <a:schemeClr val="tx2"/>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r>
              <a:rPr lang="en-US" sz="1600" dirty="0" err="1">
                <a:solidFill>
                  <a:schemeClr val="bg1"/>
                </a:solidFill>
                <a:latin typeface="Cambria" panose="02040503050406030204" pitchFamily="18" charset="0"/>
                <a:ea typeface="Cambria" panose="02040503050406030204" pitchFamily="18" charset="0"/>
              </a:rPr>
              <a:t>Tính</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toàn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diện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Là</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một</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nền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tảng</a:t>
            </a:r>
            <a:r>
              <a:rPr lang="en-US" sz="1600" dirty="0">
                <a:solidFill>
                  <a:schemeClr val="bg1"/>
                </a:solidFill>
                <a:latin typeface="Cambria" panose="02040503050406030204" pitchFamily="18" charset="0"/>
                <a:ea typeface="Cambria" panose="02040503050406030204" pitchFamily="18" charset="0"/>
              </a:rPr>
              <a:t> end to end, TFX </a:t>
            </a:r>
            <a:r>
              <a:rPr lang="en-US" sz="1600" dirty="0" err="1">
                <a:solidFill>
                  <a:schemeClr val="bg1"/>
                </a:solidFill>
                <a:latin typeface="Cambria" panose="02040503050406030204" pitchFamily="18" charset="0"/>
                <a:ea typeface="Cambria" panose="02040503050406030204" pitchFamily="18" charset="0"/>
              </a:rPr>
              <a:t>cung</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cấp</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nhiều</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công</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cụ</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để</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giải</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quyết</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hầu</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hết</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mọi</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vấn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đề</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trong</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việc</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triển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khai</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mô</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hình</a:t>
            </a:r>
            <a:r>
              <a:rPr lang="en-US" sz="1600" dirty="0">
                <a:solidFill>
                  <a:schemeClr val="bg1"/>
                </a:solidFill>
                <a:latin typeface="Cambria" panose="02040503050406030204" pitchFamily="18" charset="0"/>
                <a:ea typeface="Cambria" panose="02040503050406030204" pitchFamily="18" charset="0"/>
              </a:rPr>
              <a:t> Machine learning. </a:t>
            </a:r>
            <a:endParaRPr lang="en-US" sz="1600">
              <a:solidFill>
                <a:schemeClr val="bg1"/>
              </a:solidFill>
              <a:latin typeface="Cambria" panose="02040503050406030204" pitchFamily="18" charset="0"/>
              <a:ea typeface="Cambria" panose="02040503050406030204" pitchFamily="18" charset="0"/>
            </a:endParaRPr>
          </a:p>
          <a:p>
            <a:pPr marL="114300" indent="0" algn="just">
              <a:lnSpc>
                <a:spcPct val="114999"/>
              </a:lnSpc>
              <a:buClr>
                <a:schemeClr val="bg2"/>
              </a:buClr>
              <a:buNone/>
            </a:pPr>
            <a:endParaRPr lang="vi-VN" sz="1600">
              <a:solidFill>
                <a:schemeClr val="bg1"/>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r>
              <a:rPr lang="en-US" sz="1600" dirty="0" err="1">
                <a:solidFill>
                  <a:schemeClr val="bg1"/>
                </a:solidFill>
                <a:latin typeface="Cambria" panose="02040503050406030204" pitchFamily="18" charset="0"/>
                <a:ea typeface="Cambria" panose="02040503050406030204" pitchFamily="18" charset="0"/>
              </a:rPr>
              <a:t>Hoạt</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động</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tốt</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trên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dữ</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liệu</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có</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quy</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mô</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lớn</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và</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phức</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tạp</a:t>
            </a:r>
            <a:r>
              <a:rPr lang="en-US" sz="1600" dirty="0">
                <a:solidFill>
                  <a:schemeClr val="bg1"/>
                </a:solidFill>
                <a:latin typeface="Cambria" panose="02040503050406030204" pitchFamily="18" charset="0"/>
                <a:ea typeface="Cambria" panose="02040503050406030204" pitchFamily="18" charset="0"/>
              </a:rPr>
              <a:t>.</a:t>
            </a:r>
            <a:endParaRPr lang="en-US" sz="1600">
              <a:solidFill>
                <a:schemeClr val="bg1"/>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endParaRPr lang="en-US" sz="1600">
              <a:solidFill>
                <a:schemeClr val="bg1"/>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r>
              <a:rPr lang="en-US" sz="1600" dirty="0" err="1">
                <a:solidFill>
                  <a:schemeClr val="bg1"/>
                </a:solidFill>
                <a:latin typeface="Cambria" panose="02040503050406030204" pitchFamily="18" charset="0"/>
                <a:ea typeface="Cambria" panose="02040503050406030204" pitchFamily="18" charset="0"/>
              </a:rPr>
              <a:t>Tính</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linh</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hoạt</a:t>
            </a:r>
            <a:r>
              <a:rPr lang="en-US" sz="1600" dirty="0">
                <a:solidFill>
                  <a:schemeClr val="bg1"/>
                </a:solidFill>
                <a:latin typeface="Cambria" panose="02040503050406030204" pitchFamily="18" charset="0"/>
                <a:ea typeface="Cambria" panose="02040503050406030204" pitchFamily="18" charset="0"/>
              </a:rPr>
              <a:t>: </a:t>
            </a:r>
            <a:r>
              <a:rPr lang="en-US" sz="1600" dirty="0">
                <a:solidFill>
                  <a:schemeClr val="bg1">
                    <a:lumMod val="95000"/>
                  </a:schemeClr>
                </a:solidFill>
                <a:latin typeface="Cambria" panose="02040503050406030204" pitchFamily="18" charset="0"/>
                <a:ea typeface="Cambria" panose="02040503050406030204" pitchFamily="18" charset="0"/>
              </a:rPr>
              <a:t>C</a:t>
            </a:r>
            <a:r>
              <a:rPr lang="en-US" sz="1600" b="0" i="0" dirty="0">
                <a:solidFill>
                  <a:schemeClr val="bg1">
                    <a:lumMod val="95000"/>
                  </a:schemeClr>
                </a:solidFill>
                <a:effectLst/>
                <a:latin typeface="Cambria" panose="02040503050406030204" pitchFamily="18" charset="0"/>
                <a:ea typeface="Cambria" panose="02040503050406030204" pitchFamily="18" charset="0"/>
              </a:rPr>
              <a:t>ho </a:t>
            </a:r>
            <a:r>
              <a:rPr lang="en-US" sz="1600" b="0" i="0" dirty="0" err="1">
                <a:solidFill>
                  <a:schemeClr val="bg1">
                    <a:lumMod val="95000"/>
                  </a:schemeClr>
                </a:solidFill>
                <a:effectLst/>
                <a:latin typeface="Cambria" panose="02040503050406030204" pitchFamily="18" charset="0"/>
                <a:ea typeface="Cambria" panose="02040503050406030204" pitchFamily="18" charset="0"/>
              </a:rPr>
              <a:t>phép</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tùy</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chỉnh</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các</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thành</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phần</a:t>
            </a:r>
            <a:r>
              <a:rPr lang="en-US" sz="1600" b="0" i="0" dirty="0">
                <a:solidFill>
                  <a:schemeClr val="bg1">
                    <a:lumMod val="95000"/>
                  </a:schemeClr>
                </a:solidFill>
                <a:effectLst/>
                <a:latin typeface="Cambria" panose="02040503050406030204" pitchFamily="18" charset="0"/>
                <a:ea typeface="Cambria" panose="02040503050406030204" pitchFamily="18" charset="0"/>
              </a:rPr>
              <a:t> pipeline </a:t>
            </a:r>
            <a:r>
              <a:rPr lang="en-US" sz="1600" b="0" i="0" dirty="0" err="1">
                <a:solidFill>
                  <a:schemeClr val="bg1">
                    <a:lumMod val="95000"/>
                  </a:schemeClr>
                </a:solidFill>
                <a:effectLst/>
                <a:latin typeface="Cambria" panose="02040503050406030204" pitchFamily="18" charset="0"/>
                <a:ea typeface="Cambria" panose="02040503050406030204" pitchFamily="18" charset="0"/>
              </a:rPr>
              <a:t>và</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thêm</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các</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thành</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phần</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mới</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để</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đáp</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ứng</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nhu</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cầu</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đặc</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biệt</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của</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dự</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án</a:t>
            </a:r>
            <a:r>
              <a:rPr lang="en-US" sz="1600" dirty="0">
                <a:solidFill>
                  <a:schemeClr val="bg1">
                    <a:lumMod val="95000"/>
                  </a:schemeClr>
                </a:solidFill>
                <a:latin typeface="Cambria" panose="02040503050406030204" pitchFamily="18" charset="0"/>
                <a:ea typeface="Cambria" panose="02040503050406030204" pitchFamily="18" charset="0"/>
              </a:rPr>
              <a:t>.</a:t>
            </a:r>
            <a:endParaRPr lang="en-US" sz="1600">
              <a:solidFill>
                <a:schemeClr val="bg1">
                  <a:lumMod val="95000"/>
                </a:schemeClr>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endParaRPr lang="en-US" sz="1600">
              <a:solidFill>
                <a:schemeClr val="bg1"/>
              </a:solidFill>
              <a:latin typeface="Cambria" panose="02040503050406030204" pitchFamily="18" charset="0"/>
              <a:ea typeface="Cambria" panose="02040503050406030204" pitchFamily="18" charset="0"/>
            </a:endParaRPr>
          </a:p>
          <a:p>
            <a:pPr algn="just">
              <a:lnSpc>
                <a:spcPct val="114999"/>
              </a:lnSpc>
              <a:buClr>
                <a:schemeClr val="bg2"/>
              </a:buClr>
              <a:buFont typeface="Arial" panose="020B0604020202020204" pitchFamily="34" charset="0"/>
              <a:buChar char="•"/>
            </a:pPr>
            <a:r>
              <a:rPr lang="en-US" sz="1600" dirty="0" err="1">
                <a:solidFill>
                  <a:schemeClr val="bg1"/>
                </a:solidFill>
                <a:latin typeface="Cambria" panose="02040503050406030204" pitchFamily="18" charset="0"/>
                <a:ea typeface="Cambria" panose="02040503050406030204" pitchFamily="18" charset="0"/>
              </a:rPr>
              <a:t>Tính</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linh</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solidFill>
                <a:latin typeface="Cambria" panose="02040503050406030204" pitchFamily="18" charset="0"/>
                <a:ea typeface="Cambria" panose="02040503050406030204" pitchFamily="18" charset="0"/>
              </a:rPr>
              <a:t>động</a:t>
            </a:r>
            <a:r>
              <a:rPr lang="en-US" sz="1600" dirty="0">
                <a:solidFill>
                  <a:schemeClr val="bg1"/>
                </a:solidFill>
                <a:latin typeface="Cambria" panose="02040503050406030204" pitchFamily="18" charset="0"/>
                <a:ea typeface="Cambria" panose="02040503050406030204" pitchFamily="18" charset="0"/>
              </a:rPr>
              <a:t>: </a:t>
            </a:r>
            <a:r>
              <a:rPr lang="en-US" sz="1600" dirty="0" err="1">
                <a:solidFill>
                  <a:schemeClr val="bg1">
                    <a:lumMod val="95000"/>
                  </a:schemeClr>
                </a:solidFill>
                <a:latin typeface="Cambria" panose="02040503050406030204" pitchFamily="18" charset="0"/>
                <a:ea typeface="Cambria" panose="02040503050406030204" pitchFamily="18" charset="0"/>
              </a:rPr>
              <a:t>C</a:t>
            </a:r>
            <a:r>
              <a:rPr lang="en-US" sz="1600" b="0" i="0" dirty="0" err="1">
                <a:solidFill>
                  <a:schemeClr val="bg1">
                    <a:lumMod val="95000"/>
                  </a:schemeClr>
                </a:solidFill>
                <a:effectLst/>
                <a:latin typeface="Cambria" panose="02040503050406030204" pitchFamily="18" charset="0"/>
                <a:ea typeface="Cambria" panose="02040503050406030204" pitchFamily="18" charset="0"/>
              </a:rPr>
              <a:t>ó</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thể</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chạy</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trên</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nhiều</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nền</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tảng</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khác</a:t>
            </a:r>
            <a:r>
              <a:rPr lang="en-US" sz="1600" b="0" i="0" dirty="0">
                <a:solidFill>
                  <a:schemeClr val="bg1">
                    <a:lumMod val="95000"/>
                  </a:schemeClr>
                </a:solidFill>
                <a:effectLst/>
                <a:latin typeface="Cambria" panose="02040503050406030204" pitchFamily="18" charset="0"/>
                <a:ea typeface="Cambria" panose="02040503050406030204" pitchFamily="18" charset="0"/>
              </a:rPr>
              <a:t> </a:t>
            </a:r>
            <a:r>
              <a:rPr lang="en-US" sz="1600" b="0" i="0" dirty="0" err="1">
                <a:solidFill>
                  <a:schemeClr val="bg1">
                    <a:lumMod val="95000"/>
                  </a:schemeClr>
                </a:solidFill>
                <a:effectLst/>
                <a:latin typeface="Cambria" panose="02040503050406030204" pitchFamily="18" charset="0"/>
                <a:ea typeface="Cambria" panose="02040503050406030204" pitchFamily="18" charset="0"/>
              </a:rPr>
              <a:t>nhau</a:t>
            </a:r>
            <a:r>
              <a:rPr lang="en-US" sz="1600" b="0" i="0" dirty="0">
                <a:solidFill>
                  <a:schemeClr val="bg1">
                    <a:lumMod val="95000"/>
                  </a:schemeClr>
                </a:solidFill>
                <a:effectLst/>
                <a:latin typeface="Cambria" panose="02040503050406030204" pitchFamily="18" charset="0"/>
                <a:ea typeface="Cambria" panose="02040503050406030204" pitchFamily="18" charset="0"/>
              </a:rPr>
              <a:t>, bao </a:t>
            </a:r>
            <a:r>
              <a:rPr lang="en-US" sz="1600" b="0" i="0" dirty="0" err="1">
                <a:solidFill>
                  <a:schemeClr val="bg1">
                    <a:lumMod val="95000"/>
                  </a:schemeClr>
                </a:solidFill>
                <a:effectLst/>
                <a:latin typeface="Cambria" panose="02040503050406030204" pitchFamily="18" charset="0"/>
                <a:ea typeface="Cambria" panose="02040503050406030204" pitchFamily="18" charset="0"/>
              </a:rPr>
              <a:t>gồm</a:t>
            </a:r>
            <a:r>
              <a:rPr lang="en-US" sz="1600" b="0" i="0" dirty="0">
                <a:solidFill>
                  <a:schemeClr val="bg1">
                    <a:lumMod val="95000"/>
                  </a:schemeClr>
                </a:solidFill>
                <a:effectLst/>
                <a:latin typeface="Cambria" panose="02040503050406030204" pitchFamily="18" charset="0"/>
                <a:ea typeface="Cambria" panose="02040503050406030204" pitchFamily="18" charset="0"/>
              </a:rPr>
              <a:t> Google Cloud, Apache Beam, Apache Airflow </a:t>
            </a:r>
            <a:r>
              <a:rPr lang="en-US" sz="1600" b="0" i="0" dirty="0" err="1">
                <a:solidFill>
                  <a:schemeClr val="bg1">
                    <a:lumMod val="95000"/>
                  </a:schemeClr>
                </a:solidFill>
                <a:effectLst/>
                <a:latin typeface="Cambria" panose="02040503050406030204" pitchFamily="18" charset="0"/>
                <a:ea typeface="Cambria" panose="02040503050406030204" pitchFamily="18" charset="0"/>
              </a:rPr>
              <a:t>và</a:t>
            </a:r>
            <a:r>
              <a:rPr lang="en-US" sz="1600" b="0" i="0" dirty="0">
                <a:solidFill>
                  <a:schemeClr val="bg1">
                    <a:lumMod val="95000"/>
                  </a:schemeClr>
                </a:solidFill>
                <a:effectLst/>
                <a:latin typeface="Cambria" panose="02040503050406030204" pitchFamily="18" charset="0"/>
                <a:ea typeface="Cambria" panose="02040503050406030204" pitchFamily="18" charset="0"/>
              </a:rPr>
              <a:t> Kubeflow Pipelines.</a:t>
            </a:r>
            <a:endParaRPr lang="en-US" sz="1600">
              <a:solidFill>
                <a:schemeClr val="bg1">
                  <a:lumMod val="95000"/>
                </a:schemeClr>
              </a:solidFill>
              <a:latin typeface="Cambria" panose="02040503050406030204" pitchFamily="18" charset="0"/>
              <a:ea typeface="Cambria" panose="02040503050406030204" pitchFamily="18" charset="0"/>
            </a:endParaRPr>
          </a:p>
          <a:p>
            <a:pPr algn="just">
              <a:lnSpc>
                <a:spcPct val="114999"/>
              </a:lnSpc>
              <a:buFont typeface="Wingdings"/>
              <a:buChar char="v"/>
            </a:pPr>
            <a:endParaRPr lang="vi-VN" sz="1400" dirty="0">
              <a:solidFill>
                <a:schemeClr val="bg1"/>
              </a:solidFill>
              <a:latin typeface="Cambria" panose="02040503050406030204" pitchFamily="18" charset="0"/>
              <a:ea typeface="Cambria" panose="02040503050406030204" pitchFamily="18" charset="0"/>
            </a:endParaRPr>
          </a:p>
        </p:txBody>
      </p:sp>
      <p:sp>
        <p:nvSpPr>
          <p:cNvPr id="16" name="Google Shape;432;p35">
            <a:extLst>
              <a:ext uri="{FF2B5EF4-FFF2-40B4-BE49-F238E27FC236}">
                <a16:creationId xmlns:a16="http://schemas.microsoft.com/office/drawing/2014/main" id="{A6ABB2CA-F8A2-9FCE-8652-26395D7B3AB4}"/>
              </a:ext>
            </a:extLst>
          </p:cNvPr>
          <p:cNvSpPr txBox="1">
            <a:spLocks/>
          </p:cNvSpPr>
          <p:nvPr/>
        </p:nvSpPr>
        <p:spPr>
          <a:xfrm flipH="1">
            <a:off x="4710546" y="1249824"/>
            <a:ext cx="3874167" cy="3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None/>
            </a:pPr>
            <a:endParaRPr lang="vi-VN" sz="1400">
              <a:solidFill>
                <a:schemeClr val="bg1"/>
              </a:solidFill>
              <a:latin typeface="Cambria"/>
              <a:ea typeface="Cambria"/>
            </a:endParaRPr>
          </a:p>
        </p:txBody>
      </p:sp>
      <p:sp>
        <p:nvSpPr>
          <p:cNvPr id="2" name="Hộp Văn bản 1">
            <a:extLst>
              <a:ext uri="{FF2B5EF4-FFF2-40B4-BE49-F238E27FC236}">
                <a16:creationId xmlns:a16="http://schemas.microsoft.com/office/drawing/2014/main" id="{92549B47-CE5F-61AC-86A2-BE15E623EA66}"/>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30</a:t>
            </a:r>
          </a:p>
        </p:txBody>
      </p:sp>
    </p:spTree>
    <p:extLst>
      <p:ext uri="{BB962C8B-B14F-4D97-AF65-F5344CB8AC3E}">
        <p14:creationId xmlns:p14="http://schemas.microsoft.com/office/powerpoint/2010/main" val="228602188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Google Shape;432;p35">
            <a:extLst>
              <a:ext uri="{FF2B5EF4-FFF2-40B4-BE49-F238E27FC236}">
                <a16:creationId xmlns:a16="http://schemas.microsoft.com/office/drawing/2014/main" id="{C1605956-1C99-A169-0AA3-DF175DF25ACC}"/>
              </a:ext>
            </a:extLst>
          </p:cNvPr>
          <p:cNvSpPr txBox="1">
            <a:spLocks/>
          </p:cNvSpPr>
          <p:nvPr/>
        </p:nvSpPr>
        <p:spPr>
          <a:xfrm flipH="1">
            <a:off x="535257" y="955512"/>
            <a:ext cx="7787758" cy="3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None/>
            </a:pPr>
            <a:r>
              <a:rPr lang="en-US" sz="2000" b="1" err="1">
                <a:solidFill>
                  <a:schemeClr val="tx2"/>
                </a:solidFill>
                <a:latin typeface="Cambria"/>
                <a:ea typeface="Cambria"/>
              </a:rPr>
              <a:t>Nhược</a:t>
            </a:r>
            <a:r>
              <a:rPr lang="en-US" sz="2000" b="1">
                <a:solidFill>
                  <a:schemeClr val="tx2"/>
                </a:solidFill>
                <a:latin typeface="Cambria"/>
                <a:ea typeface="Cambria"/>
              </a:rPr>
              <a:t> </a:t>
            </a:r>
            <a:r>
              <a:rPr lang="en-US" sz="2000" b="1" err="1">
                <a:solidFill>
                  <a:schemeClr val="tx2"/>
                </a:solidFill>
                <a:latin typeface="Cambria"/>
                <a:ea typeface="Cambria"/>
              </a:rPr>
              <a:t>điểm</a:t>
            </a:r>
            <a:endParaRPr lang="en-US" sz="2000" b="1">
              <a:solidFill>
                <a:schemeClr val="tx2"/>
              </a:solidFill>
              <a:latin typeface="Cambria"/>
              <a:ea typeface="Cambria"/>
            </a:endParaRPr>
          </a:p>
          <a:p>
            <a:pPr marL="114300" indent="0" algn="just">
              <a:lnSpc>
                <a:spcPct val="114999"/>
              </a:lnSpc>
              <a:buNone/>
            </a:pPr>
            <a:endParaRPr lang="vi-VN" sz="2000" b="1">
              <a:solidFill>
                <a:schemeClr val="bg2"/>
              </a:solidFill>
              <a:latin typeface="Cambria"/>
              <a:ea typeface="Cambria"/>
            </a:endParaRPr>
          </a:p>
          <a:p>
            <a:pPr algn="just">
              <a:lnSpc>
                <a:spcPct val="114999"/>
              </a:lnSpc>
              <a:buClr>
                <a:schemeClr val="bg2"/>
              </a:buClr>
              <a:buFont typeface="Arial" panose="020B0604020202020204" pitchFamily="34" charset="0"/>
              <a:buChar char="•"/>
            </a:pPr>
            <a:r>
              <a:rPr lang="en-US" sz="1600" err="1">
                <a:solidFill>
                  <a:schemeClr val="bg1"/>
                </a:solidFill>
                <a:latin typeface="Cambria"/>
                <a:ea typeface="Cambria"/>
              </a:rPr>
              <a:t>Cần</a:t>
            </a:r>
            <a:r>
              <a:rPr lang="en-US" sz="1600">
                <a:solidFill>
                  <a:schemeClr val="bg1"/>
                </a:solidFill>
                <a:latin typeface="Cambria"/>
                <a:ea typeface="Cambria"/>
              </a:rPr>
              <a:t> </a:t>
            </a:r>
            <a:r>
              <a:rPr lang="en-US" sz="1600" err="1">
                <a:solidFill>
                  <a:schemeClr val="bg1"/>
                </a:solidFill>
                <a:latin typeface="Cambria"/>
                <a:ea typeface="Cambria"/>
              </a:rPr>
              <a:t>nhiều</a:t>
            </a:r>
            <a:r>
              <a:rPr lang="en-US" sz="1600">
                <a:solidFill>
                  <a:schemeClr val="bg1"/>
                </a:solidFill>
                <a:latin typeface="Cambria"/>
                <a:ea typeface="Cambria"/>
              </a:rPr>
              <a:t> </a:t>
            </a:r>
            <a:r>
              <a:rPr lang="en-US" sz="1600" err="1">
                <a:solidFill>
                  <a:schemeClr val="bg1"/>
                </a:solidFill>
                <a:latin typeface="Cambria"/>
                <a:ea typeface="Cambria"/>
              </a:rPr>
              <a:t>thời</a:t>
            </a:r>
            <a:r>
              <a:rPr lang="en-US" sz="1600">
                <a:solidFill>
                  <a:schemeClr val="bg1"/>
                </a:solidFill>
                <a:latin typeface="Cambria"/>
                <a:ea typeface="Cambria"/>
              </a:rPr>
              <a:t> </a:t>
            </a:r>
            <a:r>
              <a:rPr lang="en-US" sz="1600" err="1">
                <a:solidFill>
                  <a:schemeClr val="bg1"/>
                </a:solidFill>
                <a:latin typeface="Cambria"/>
                <a:ea typeface="Cambria"/>
              </a:rPr>
              <a:t>gian</a:t>
            </a:r>
            <a:r>
              <a:rPr lang="en-US" sz="1600">
                <a:solidFill>
                  <a:schemeClr val="bg1"/>
                </a:solidFill>
                <a:latin typeface="Cambria"/>
                <a:ea typeface="Cambria"/>
              </a:rPr>
              <a:t> </a:t>
            </a:r>
            <a:r>
              <a:rPr lang="en-US" sz="1600" err="1">
                <a:solidFill>
                  <a:schemeClr val="bg1"/>
                </a:solidFill>
                <a:latin typeface="Cambria"/>
                <a:ea typeface="Cambria"/>
              </a:rPr>
              <a:t>để</a:t>
            </a:r>
            <a:r>
              <a:rPr lang="en-US" sz="1600">
                <a:solidFill>
                  <a:schemeClr val="bg1"/>
                </a:solidFill>
                <a:latin typeface="Cambria"/>
                <a:ea typeface="Cambria"/>
              </a:rPr>
              <a:t> </a:t>
            </a:r>
            <a:r>
              <a:rPr lang="en-US" sz="1600" err="1">
                <a:solidFill>
                  <a:schemeClr val="bg1"/>
                </a:solidFill>
                <a:latin typeface="Cambria"/>
                <a:ea typeface="Cambria"/>
              </a:rPr>
              <a:t>học</a:t>
            </a:r>
            <a:r>
              <a:rPr lang="en-US" sz="1600">
                <a:solidFill>
                  <a:schemeClr val="bg1"/>
                </a:solidFill>
                <a:latin typeface="Cambria"/>
                <a:ea typeface="Cambria"/>
              </a:rPr>
              <a:t> </a:t>
            </a:r>
            <a:r>
              <a:rPr lang="en-US" sz="1600" err="1">
                <a:solidFill>
                  <a:schemeClr val="bg1"/>
                </a:solidFill>
                <a:latin typeface="Cambria"/>
                <a:ea typeface="Cambria"/>
              </a:rPr>
              <a:t>tập</a:t>
            </a:r>
            <a:r>
              <a:rPr lang="en-US" sz="1600">
                <a:solidFill>
                  <a:schemeClr val="bg1"/>
                </a:solidFill>
                <a:latin typeface="Cambria"/>
                <a:ea typeface="Cambria"/>
              </a:rPr>
              <a:t>: TFX </a:t>
            </a:r>
            <a:r>
              <a:rPr lang="en-US" sz="1600" err="1">
                <a:solidFill>
                  <a:schemeClr val="bg1"/>
                </a:solidFill>
                <a:latin typeface="Cambria"/>
                <a:ea typeface="Cambria"/>
              </a:rPr>
              <a:t>là</a:t>
            </a:r>
            <a:r>
              <a:rPr lang="en-US" sz="1600">
                <a:solidFill>
                  <a:schemeClr val="bg1"/>
                </a:solidFill>
                <a:latin typeface="Cambria"/>
                <a:ea typeface="Cambria"/>
              </a:rPr>
              <a:t> </a:t>
            </a:r>
            <a:r>
              <a:rPr lang="en-US" sz="1600" err="1">
                <a:solidFill>
                  <a:schemeClr val="bg1"/>
                </a:solidFill>
                <a:latin typeface="Cambria"/>
                <a:ea typeface="Cambria"/>
              </a:rPr>
              <a:t>một</a:t>
            </a:r>
            <a:r>
              <a:rPr lang="en-US" sz="1600">
                <a:solidFill>
                  <a:schemeClr val="bg1"/>
                </a:solidFill>
                <a:latin typeface="Cambria"/>
                <a:ea typeface="Cambria"/>
              </a:rPr>
              <a:t> </a:t>
            </a:r>
            <a:r>
              <a:rPr lang="en-US" sz="1600" err="1">
                <a:solidFill>
                  <a:schemeClr val="bg1"/>
                </a:solidFill>
                <a:latin typeface="Cambria"/>
                <a:ea typeface="Cambria"/>
              </a:rPr>
              <a:t>nền</a:t>
            </a:r>
            <a:r>
              <a:rPr lang="en-US" sz="1600">
                <a:solidFill>
                  <a:schemeClr val="bg1"/>
                </a:solidFill>
                <a:latin typeface="Cambria"/>
                <a:ea typeface="Cambria"/>
              </a:rPr>
              <a:t> </a:t>
            </a:r>
            <a:r>
              <a:rPr lang="en-US" sz="1600" err="1">
                <a:solidFill>
                  <a:schemeClr val="bg1"/>
                </a:solidFill>
                <a:latin typeface="Cambria"/>
                <a:ea typeface="Cambria"/>
              </a:rPr>
              <a:t>tảng</a:t>
            </a:r>
            <a:r>
              <a:rPr lang="en-US" sz="1600">
                <a:solidFill>
                  <a:schemeClr val="bg1"/>
                </a:solidFill>
                <a:latin typeface="Cambria"/>
                <a:ea typeface="Cambria"/>
              </a:rPr>
              <a:t> </a:t>
            </a:r>
            <a:r>
              <a:rPr lang="en-US" sz="1600" err="1">
                <a:solidFill>
                  <a:schemeClr val="bg1"/>
                </a:solidFill>
                <a:latin typeface="Cambria"/>
                <a:ea typeface="Cambria"/>
              </a:rPr>
              <a:t>phức</a:t>
            </a:r>
            <a:r>
              <a:rPr lang="en-US" sz="1600">
                <a:solidFill>
                  <a:schemeClr val="bg1"/>
                </a:solidFill>
                <a:latin typeface="Cambria"/>
                <a:ea typeface="Cambria"/>
              </a:rPr>
              <a:t> </a:t>
            </a:r>
            <a:r>
              <a:rPr lang="en-US" sz="1600" err="1">
                <a:solidFill>
                  <a:schemeClr val="bg1"/>
                </a:solidFill>
                <a:latin typeface="Cambria"/>
                <a:ea typeface="Cambria"/>
              </a:rPr>
              <a:t>tạp</a:t>
            </a:r>
            <a:r>
              <a:rPr lang="en-US" sz="1600">
                <a:solidFill>
                  <a:schemeClr val="bg1"/>
                </a:solidFill>
                <a:latin typeface="Cambria"/>
                <a:ea typeface="Cambria"/>
              </a:rPr>
              <a:t> </a:t>
            </a:r>
            <a:r>
              <a:rPr lang="en-US" sz="1600" err="1">
                <a:solidFill>
                  <a:schemeClr val="bg1"/>
                </a:solidFill>
                <a:latin typeface="Cambria"/>
                <a:ea typeface="Cambria"/>
              </a:rPr>
              <a:t>với</a:t>
            </a:r>
            <a:r>
              <a:rPr lang="en-US" sz="1600">
                <a:solidFill>
                  <a:schemeClr val="bg1"/>
                </a:solidFill>
                <a:latin typeface="Cambria"/>
                <a:ea typeface="Cambria"/>
              </a:rPr>
              <a:t> </a:t>
            </a:r>
            <a:r>
              <a:rPr lang="en-US" sz="1600" err="1">
                <a:solidFill>
                  <a:schemeClr val="bg1"/>
                </a:solidFill>
                <a:latin typeface="Cambria"/>
                <a:ea typeface="Cambria"/>
              </a:rPr>
              <a:t>nhiều</a:t>
            </a:r>
            <a:r>
              <a:rPr lang="en-US" sz="1600">
                <a:solidFill>
                  <a:schemeClr val="bg1"/>
                </a:solidFill>
                <a:latin typeface="Cambria"/>
                <a:ea typeface="Cambria"/>
              </a:rPr>
              <a:t> </a:t>
            </a:r>
            <a:r>
              <a:rPr lang="en-US" sz="1600" err="1">
                <a:solidFill>
                  <a:schemeClr val="bg1"/>
                </a:solidFill>
                <a:latin typeface="Cambria"/>
                <a:ea typeface="Cambria"/>
              </a:rPr>
              <a:t>thành</a:t>
            </a:r>
            <a:r>
              <a:rPr lang="en-US" sz="1600">
                <a:solidFill>
                  <a:schemeClr val="bg1"/>
                </a:solidFill>
                <a:latin typeface="Cambria"/>
                <a:ea typeface="Cambria"/>
              </a:rPr>
              <a:t> </a:t>
            </a:r>
            <a:r>
              <a:rPr lang="en-US" sz="1600" err="1">
                <a:solidFill>
                  <a:schemeClr val="bg1"/>
                </a:solidFill>
                <a:latin typeface="Cambria"/>
                <a:ea typeface="Cambria"/>
              </a:rPr>
              <a:t>phần</a:t>
            </a:r>
            <a:r>
              <a:rPr lang="en-US" sz="1600">
                <a:solidFill>
                  <a:schemeClr val="bg1"/>
                </a:solidFill>
                <a:latin typeface="Cambria"/>
                <a:ea typeface="Cambria"/>
              </a:rPr>
              <a:t> </a:t>
            </a:r>
            <a:r>
              <a:rPr lang="en-US" sz="1600" err="1">
                <a:solidFill>
                  <a:schemeClr val="bg1"/>
                </a:solidFill>
                <a:latin typeface="Cambria"/>
                <a:ea typeface="Cambria"/>
              </a:rPr>
              <a:t>và</a:t>
            </a:r>
            <a:r>
              <a:rPr lang="en-US" sz="1600">
                <a:solidFill>
                  <a:schemeClr val="bg1"/>
                </a:solidFill>
                <a:latin typeface="Cambria"/>
                <a:ea typeface="Cambria"/>
              </a:rPr>
              <a:t> </a:t>
            </a:r>
            <a:r>
              <a:rPr lang="en-US" sz="1600" err="1">
                <a:solidFill>
                  <a:schemeClr val="bg1"/>
                </a:solidFill>
                <a:latin typeface="Cambria"/>
                <a:ea typeface="Cambria"/>
              </a:rPr>
              <a:t>chức</a:t>
            </a:r>
            <a:r>
              <a:rPr lang="en-US" sz="1600">
                <a:solidFill>
                  <a:schemeClr val="bg1"/>
                </a:solidFill>
                <a:latin typeface="Cambria"/>
                <a:ea typeface="Cambria"/>
              </a:rPr>
              <a:t> </a:t>
            </a:r>
            <a:r>
              <a:rPr lang="en-US" sz="1600" err="1">
                <a:solidFill>
                  <a:schemeClr val="bg1"/>
                </a:solidFill>
                <a:latin typeface="Cambria"/>
                <a:ea typeface="Cambria"/>
              </a:rPr>
              <a:t>năng</a:t>
            </a:r>
            <a:r>
              <a:rPr lang="en-US" sz="1600">
                <a:solidFill>
                  <a:schemeClr val="bg1"/>
                </a:solidFill>
                <a:latin typeface="Cambria"/>
                <a:ea typeface="Cambria"/>
              </a:rPr>
              <a:t>, </a:t>
            </a:r>
            <a:r>
              <a:rPr lang="en-US" sz="1600" err="1">
                <a:solidFill>
                  <a:schemeClr val="bg1"/>
                </a:solidFill>
                <a:latin typeface="Cambria"/>
                <a:ea typeface="Cambria"/>
              </a:rPr>
              <a:t>với</a:t>
            </a:r>
            <a:r>
              <a:rPr lang="en-US" sz="1600">
                <a:solidFill>
                  <a:schemeClr val="bg1"/>
                </a:solidFill>
                <a:latin typeface="Cambria"/>
                <a:ea typeface="Cambria"/>
              </a:rPr>
              <a:t> </a:t>
            </a:r>
            <a:r>
              <a:rPr lang="en-US" sz="1600" err="1">
                <a:solidFill>
                  <a:schemeClr val="bg1"/>
                </a:solidFill>
                <a:latin typeface="Cambria"/>
                <a:ea typeface="Cambria"/>
              </a:rPr>
              <a:t>những</a:t>
            </a:r>
            <a:r>
              <a:rPr lang="en-US" sz="1600">
                <a:solidFill>
                  <a:schemeClr val="bg1"/>
                </a:solidFill>
                <a:latin typeface="Cambria"/>
                <a:ea typeface="Cambria"/>
              </a:rPr>
              <a:t> </a:t>
            </a:r>
            <a:r>
              <a:rPr lang="en-US" sz="1600" err="1">
                <a:solidFill>
                  <a:schemeClr val="bg1"/>
                </a:solidFill>
                <a:latin typeface="Cambria"/>
                <a:ea typeface="Cambria"/>
              </a:rPr>
              <a:t>người</a:t>
            </a:r>
            <a:r>
              <a:rPr lang="en-US" sz="1600">
                <a:solidFill>
                  <a:schemeClr val="bg1"/>
                </a:solidFill>
                <a:latin typeface="Cambria"/>
                <a:ea typeface="Cambria"/>
              </a:rPr>
              <a:t> </a:t>
            </a:r>
            <a:r>
              <a:rPr lang="en-US" sz="1600" err="1">
                <a:solidFill>
                  <a:schemeClr val="bg1"/>
                </a:solidFill>
                <a:latin typeface="Cambria"/>
                <a:ea typeface="Cambria"/>
              </a:rPr>
              <a:t>mới</a:t>
            </a:r>
            <a:r>
              <a:rPr lang="en-US" sz="1600">
                <a:solidFill>
                  <a:schemeClr val="bg1"/>
                </a:solidFill>
                <a:latin typeface="Cambria"/>
                <a:ea typeface="Cambria"/>
              </a:rPr>
              <a:t> </a:t>
            </a:r>
            <a:r>
              <a:rPr lang="en-US" sz="1600" err="1">
                <a:solidFill>
                  <a:schemeClr val="bg1"/>
                </a:solidFill>
                <a:latin typeface="Cambria"/>
                <a:ea typeface="Cambria"/>
              </a:rPr>
              <a:t>thì</a:t>
            </a:r>
            <a:r>
              <a:rPr lang="en-US" sz="1600">
                <a:solidFill>
                  <a:schemeClr val="bg1"/>
                </a:solidFill>
                <a:latin typeface="Cambria"/>
                <a:ea typeface="Cambria"/>
              </a:rPr>
              <a:t> </a:t>
            </a:r>
            <a:r>
              <a:rPr lang="en-US" sz="1600" err="1">
                <a:solidFill>
                  <a:schemeClr val="bg1"/>
                </a:solidFill>
                <a:latin typeface="Cambria"/>
                <a:ea typeface="Cambria"/>
              </a:rPr>
              <a:t>để</a:t>
            </a:r>
            <a:r>
              <a:rPr lang="en-US" sz="1600">
                <a:solidFill>
                  <a:schemeClr val="bg1"/>
                </a:solidFill>
                <a:latin typeface="Cambria"/>
                <a:ea typeface="Cambria"/>
              </a:rPr>
              <a:t> </a:t>
            </a:r>
            <a:r>
              <a:rPr lang="en-US" sz="1600" err="1">
                <a:solidFill>
                  <a:schemeClr val="bg1"/>
                </a:solidFill>
                <a:latin typeface="Cambria"/>
                <a:ea typeface="Cambria"/>
              </a:rPr>
              <a:t>sử</a:t>
            </a:r>
            <a:r>
              <a:rPr lang="en-US" sz="1600">
                <a:solidFill>
                  <a:schemeClr val="bg1"/>
                </a:solidFill>
                <a:latin typeface="Cambria"/>
                <a:ea typeface="Cambria"/>
              </a:rPr>
              <a:t> </a:t>
            </a:r>
            <a:r>
              <a:rPr lang="en-US" sz="1600" err="1">
                <a:solidFill>
                  <a:schemeClr val="bg1"/>
                </a:solidFill>
                <a:latin typeface="Cambria"/>
                <a:ea typeface="Cambria"/>
              </a:rPr>
              <a:t>dụng</a:t>
            </a:r>
            <a:r>
              <a:rPr lang="en-US" sz="1600">
                <a:solidFill>
                  <a:schemeClr val="bg1"/>
                </a:solidFill>
                <a:latin typeface="Cambria"/>
                <a:ea typeface="Cambria"/>
              </a:rPr>
              <a:t> TFX </a:t>
            </a:r>
            <a:r>
              <a:rPr lang="en-US" sz="1600" err="1">
                <a:solidFill>
                  <a:schemeClr val="bg1"/>
                </a:solidFill>
                <a:latin typeface="Cambria"/>
                <a:ea typeface="Cambria"/>
              </a:rPr>
              <a:t>một</a:t>
            </a:r>
            <a:r>
              <a:rPr lang="en-US" sz="1600">
                <a:solidFill>
                  <a:schemeClr val="bg1"/>
                </a:solidFill>
                <a:latin typeface="Cambria"/>
                <a:ea typeface="Cambria"/>
              </a:rPr>
              <a:t> </a:t>
            </a:r>
            <a:r>
              <a:rPr lang="en-US" sz="1600" err="1">
                <a:solidFill>
                  <a:schemeClr val="bg1"/>
                </a:solidFill>
                <a:latin typeface="Cambria"/>
                <a:ea typeface="Cambria"/>
              </a:rPr>
              <a:t>cách</a:t>
            </a:r>
            <a:r>
              <a:rPr lang="en-US" sz="1600">
                <a:solidFill>
                  <a:schemeClr val="bg1"/>
                </a:solidFill>
                <a:latin typeface="Cambria"/>
                <a:ea typeface="Cambria"/>
              </a:rPr>
              <a:t> </a:t>
            </a:r>
            <a:r>
              <a:rPr lang="en-US" sz="1600" err="1">
                <a:solidFill>
                  <a:schemeClr val="bg1"/>
                </a:solidFill>
                <a:latin typeface="Cambria"/>
                <a:ea typeface="Cambria"/>
              </a:rPr>
              <a:t>hiệu</a:t>
            </a:r>
            <a:r>
              <a:rPr lang="en-US" sz="1600">
                <a:solidFill>
                  <a:schemeClr val="bg1"/>
                </a:solidFill>
                <a:latin typeface="Cambria"/>
                <a:ea typeface="Cambria"/>
              </a:rPr>
              <a:t> </a:t>
            </a:r>
            <a:r>
              <a:rPr lang="en-US" sz="1600" err="1">
                <a:solidFill>
                  <a:schemeClr val="bg1"/>
                </a:solidFill>
                <a:latin typeface="Cambria"/>
                <a:ea typeface="Cambria"/>
              </a:rPr>
              <a:t>quả</a:t>
            </a:r>
            <a:r>
              <a:rPr lang="en-US" sz="1600">
                <a:solidFill>
                  <a:schemeClr val="bg1"/>
                </a:solidFill>
                <a:latin typeface="Cambria"/>
                <a:ea typeface="Cambria"/>
              </a:rPr>
              <a:t> </a:t>
            </a:r>
            <a:r>
              <a:rPr lang="en-US" sz="1600" err="1">
                <a:solidFill>
                  <a:schemeClr val="bg1"/>
                </a:solidFill>
                <a:latin typeface="Cambria"/>
                <a:ea typeface="Cambria"/>
              </a:rPr>
              <a:t>sẽ</a:t>
            </a:r>
            <a:r>
              <a:rPr lang="en-US" sz="1600">
                <a:solidFill>
                  <a:schemeClr val="bg1"/>
                </a:solidFill>
                <a:latin typeface="Cambria"/>
                <a:ea typeface="Cambria"/>
              </a:rPr>
              <a:t> </a:t>
            </a:r>
            <a:r>
              <a:rPr lang="en-US" sz="1600" err="1">
                <a:solidFill>
                  <a:schemeClr val="bg1"/>
                </a:solidFill>
                <a:latin typeface="Cambria"/>
                <a:ea typeface="Cambria"/>
              </a:rPr>
              <a:t>phải</a:t>
            </a:r>
            <a:r>
              <a:rPr lang="en-US" sz="1600">
                <a:solidFill>
                  <a:schemeClr val="bg1"/>
                </a:solidFill>
                <a:latin typeface="Cambria"/>
                <a:ea typeface="Cambria"/>
              </a:rPr>
              <a:t> </a:t>
            </a:r>
            <a:r>
              <a:rPr lang="en-US" sz="1600" err="1">
                <a:solidFill>
                  <a:schemeClr val="bg1"/>
                </a:solidFill>
                <a:latin typeface="Cambria"/>
                <a:ea typeface="Cambria"/>
              </a:rPr>
              <a:t>mất</a:t>
            </a:r>
            <a:r>
              <a:rPr lang="en-US" sz="1600">
                <a:solidFill>
                  <a:schemeClr val="bg1"/>
                </a:solidFill>
                <a:latin typeface="Cambria"/>
                <a:ea typeface="Cambria"/>
              </a:rPr>
              <a:t> </a:t>
            </a:r>
            <a:r>
              <a:rPr lang="en-US" sz="1600" err="1">
                <a:solidFill>
                  <a:schemeClr val="bg1"/>
                </a:solidFill>
                <a:latin typeface="Cambria"/>
                <a:ea typeface="Cambria"/>
              </a:rPr>
              <a:t>một</a:t>
            </a:r>
            <a:r>
              <a:rPr lang="en-US" sz="1600">
                <a:solidFill>
                  <a:schemeClr val="bg1"/>
                </a:solidFill>
                <a:latin typeface="Cambria"/>
                <a:ea typeface="Cambria"/>
              </a:rPr>
              <a:t> </a:t>
            </a:r>
            <a:r>
              <a:rPr lang="en-US" sz="1600" err="1">
                <a:solidFill>
                  <a:schemeClr val="bg1"/>
                </a:solidFill>
                <a:latin typeface="Cambria"/>
                <a:ea typeface="Cambria"/>
              </a:rPr>
              <a:t>thời</a:t>
            </a:r>
            <a:r>
              <a:rPr lang="en-US" sz="1600">
                <a:solidFill>
                  <a:schemeClr val="bg1"/>
                </a:solidFill>
                <a:latin typeface="Cambria"/>
                <a:ea typeface="Cambria"/>
              </a:rPr>
              <a:t> </a:t>
            </a:r>
            <a:r>
              <a:rPr lang="en-US" sz="1600" err="1">
                <a:solidFill>
                  <a:schemeClr val="bg1"/>
                </a:solidFill>
                <a:latin typeface="Cambria"/>
                <a:ea typeface="Cambria"/>
              </a:rPr>
              <a:t>gian</a:t>
            </a:r>
            <a:r>
              <a:rPr lang="en-US" sz="1600">
                <a:solidFill>
                  <a:schemeClr val="bg1"/>
                </a:solidFill>
                <a:latin typeface="Cambria"/>
                <a:ea typeface="Cambria"/>
              </a:rPr>
              <a:t> </a:t>
            </a:r>
            <a:r>
              <a:rPr lang="en-US" sz="1600" err="1">
                <a:solidFill>
                  <a:schemeClr val="bg1"/>
                </a:solidFill>
                <a:latin typeface="Cambria"/>
                <a:ea typeface="Cambria"/>
              </a:rPr>
              <a:t>nhất</a:t>
            </a:r>
            <a:r>
              <a:rPr lang="en-US" sz="1600">
                <a:solidFill>
                  <a:schemeClr val="bg1"/>
                </a:solidFill>
                <a:latin typeface="Cambria"/>
                <a:ea typeface="Cambria"/>
              </a:rPr>
              <a:t> </a:t>
            </a:r>
            <a:r>
              <a:rPr lang="en-US" sz="1600" err="1">
                <a:solidFill>
                  <a:schemeClr val="bg1"/>
                </a:solidFill>
                <a:latin typeface="Cambria"/>
                <a:ea typeface="Cambria"/>
              </a:rPr>
              <a:t>định</a:t>
            </a:r>
            <a:r>
              <a:rPr lang="en-US" sz="1600">
                <a:solidFill>
                  <a:schemeClr val="bg1"/>
                </a:solidFill>
                <a:latin typeface="Cambria"/>
                <a:ea typeface="Cambria"/>
              </a:rPr>
              <a:t> </a:t>
            </a:r>
            <a:r>
              <a:rPr lang="en-US" sz="1600" err="1">
                <a:solidFill>
                  <a:schemeClr val="bg1"/>
                </a:solidFill>
                <a:latin typeface="Cambria"/>
                <a:ea typeface="Cambria"/>
              </a:rPr>
              <a:t>để</a:t>
            </a:r>
            <a:r>
              <a:rPr lang="en-US" sz="1600">
                <a:solidFill>
                  <a:schemeClr val="bg1"/>
                </a:solidFill>
                <a:latin typeface="Cambria"/>
                <a:ea typeface="Cambria"/>
              </a:rPr>
              <a:t> </a:t>
            </a:r>
            <a:r>
              <a:rPr lang="en-US" sz="1600" err="1">
                <a:solidFill>
                  <a:schemeClr val="bg1"/>
                </a:solidFill>
                <a:latin typeface="Cambria"/>
                <a:ea typeface="Cambria"/>
              </a:rPr>
              <a:t>làm</a:t>
            </a:r>
            <a:r>
              <a:rPr lang="en-US" sz="1600">
                <a:solidFill>
                  <a:schemeClr val="bg1"/>
                </a:solidFill>
                <a:latin typeface="Cambria"/>
                <a:ea typeface="Cambria"/>
              </a:rPr>
              <a:t> </a:t>
            </a:r>
            <a:r>
              <a:rPr lang="en-US" sz="1600" err="1">
                <a:solidFill>
                  <a:schemeClr val="bg1"/>
                </a:solidFill>
                <a:latin typeface="Cambria"/>
                <a:ea typeface="Cambria"/>
              </a:rPr>
              <a:t>quen</a:t>
            </a:r>
            <a:r>
              <a:rPr lang="en-US" sz="1600">
                <a:solidFill>
                  <a:schemeClr val="bg1"/>
                </a:solidFill>
                <a:latin typeface="Cambria"/>
                <a:ea typeface="Cambria"/>
              </a:rPr>
              <a:t>.</a:t>
            </a:r>
          </a:p>
          <a:p>
            <a:pPr algn="just">
              <a:lnSpc>
                <a:spcPct val="114999"/>
              </a:lnSpc>
              <a:buClr>
                <a:schemeClr val="bg2"/>
              </a:buClr>
              <a:buFont typeface="Arial" panose="020B0604020202020204" pitchFamily="34" charset="0"/>
              <a:buChar char="•"/>
            </a:pPr>
            <a:endParaRPr lang="en-US" sz="1600">
              <a:solidFill>
                <a:schemeClr val="bg1"/>
              </a:solidFill>
              <a:latin typeface="Cambria"/>
              <a:ea typeface="Cambria"/>
            </a:endParaRPr>
          </a:p>
          <a:p>
            <a:pPr algn="just">
              <a:lnSpc>
                <a:spcPct val="114999"/>
              </a:lnSpc>
              <a:buClr>
                <a:schemeClr val="bg2"/>
              </a:buClr>
              <a:buFont typeface="Arial" panose="020B0604020202020204" pitchFamily="34" charset="0"/>
              <a:buChar char="•"/>
            </a:pPr>
            <a:r>
              <a:rPr lang="en-US" sz="1600" err="1">
                <a:solidFill>
                  <a:schemeClr val="bg1"/>
                </a:solidFill>
                <a:latin typeface="Cambria"/>
                <a:ea typeface="Cambria"/>
              </a:rPr>
              <a:t>Tuy</a:t>
            </a:r>
            <a:r>
              <a:rPr lang="en-US" sz="1600">
                <a:solidFill>
                  <a:schemeClr val="bg1"/>
                </a:solidFill>
                <a:latin typeface="Cambria"/>
                <a:ea typeface="Cambria"/>
              </a:rPr>
              <a:t> </a:t>
            </a:r>
            <a:r>
              <a:rPr lang="en-US" sz="1600" err="1">
                <a:solidFill>
                  <a:schemeClr val="bg1"/>
                </a:solidFill>
                <a:latin typeface="Cambria"/>
                <a:ea typeface="Cambria"/>
              </a:rPr>
              <a:t>có</a:t>
            </a:r>
            <a:r>
              <a:rPr lang="en-US" sz="1600">
                <a:solidFill>
                  <a:schemeClr val="bg1"/>
                </a:solidFill>
                <a:latin typeface="Cambria"/>
                <a:ea typeface="Cambria"/>
              </a:rPr>
              <a:t> </a:t>
            </a:r>
            <a:r>
              <a:rPr lang="en-US" sz="1600" err="1">
                <a:solidFill>
                  <a:schemeClr val="bg1"/>
                </a:solidFill>
                <a:latin typeface="Cambria"/>
                <a:ea typeface="Cambria"/>
              </a:rPr>
              <a:t>khả</a:t>
            </a:r>
            <a:r>
              <a:rPr lang="en-US" sz="1600">
                <a:solidFill>
                  <a:schemeClr val="bg1"/>
                </a:solidFill>
                <a:latin typeface="Cambria"/>
                <a:ea typeface="Cambria"/>
              </a:rPr>
              <a:t> </a:t>
            </a:r>
            <a:r>
              <a:rPr lang="en-US" sz="1600" err="1">
                <a:solidFill>
                  <a:schemeClr val="bg1"/>
                </a:solidFill>
                <a:latin typeface="Cambria"/>
                <a:ea typeface="Cambria"/>
              </a:rPr>
              <a:t>năng</a:t>
            </a:r>
            <a:r>
              <a:rPr lang="en-US" sz="1600">
                <a:solidFill>
                  <a:schemeClr val="bg1"/>
                </a:solidFill>
                <a:latin typeface="Cambria"/>
                <a:ea typeface="Cambria"/>
              </a:rPr>
              <a:t> </a:t>
            </a:r>
            <a:r>
              <a:rPr lang="en-US" sz="1600" err="1">
                <a:solidFill>
                  <a:schemeClr val="bg1"/>
                </a:solidFill>
                <a:latin typeface="Cambria"/>
                <a:ea typeface="Cambria"/>
              </a:rPr>
              <a:t>tùy</a:t>
            </a:r>
            <a:r>
              <a:rPr lang="en-US" sz="1600">
                <a:solidFill>
                  <a:schemeClr val="bg1"/>
                </a:solidFill>
                <a:latin typeface="Cambria"/>
                <a:ea typeface="Cambria"/>
              </a:rPr>
              <a:t> </a:t>
            </a:r>
            <a:r>
              <a:rPr lang="en-US" sz="1600" err="1">
                <a:solidFill>
                  <a:schemeClr val="bg1"/>
                </a:solidFill>
                <a:latin typeface="Cambria"/>
                <a:ea typeface="Cambria"/>
              </a:rPr>
              <a:t>chỉnh</a:t>
            </a:r>
            <a:r>
              <a:rPr lang="en-US" sz="1600">
                <a:solidFill>
                  <a:schemeClr val="bg1"/>
                </a:solidFill>
                <a:latin typeface="Cambria"/>
                <a:ea typeface="Cambria"/>
              </a:rPr>
              <a:t> </a:t>
            </a:r>
            <a:r>
              <a:rPr lang="en-US" sz="1600" err="1">
                <a:solidFill>
                  <a:schemeClr val="bg1"/>
                </a:solidFill>
                <a:latin typeface="Cambria"/>
                <a:ea typeface="Cambria"/>
              </a:rPr>
              <a:t>linh</a:t>
            </a:r>
            <a:r>
              <a:rPr lang="en-US" sz="1600">
                <a:solidFill>
                  <a:schemeClr val="bg1"/>
                </a:solidFill>
                <a:latin typeface="Cambria"/>
                <a:ea typeface="Cambria"/>
              </a:rPr>
              <a:t> </a:t>
            </a:r>
            <a:r>
              <a:rPr lang="en-US" sz="1600" err="1">
                <a:solidFill>
                  <a:schemeClr val="bg1"/>
                </a:solidFill>
                <a:latin typeface="Cambria"/>
                <a:ea typeface="Cambria"/>
              </a:rPr>
              <a:t>hoạt</a:t>
            </a:r>
            <a:r>
              <a:rPr lang="en-US" sz="1600">
                <a:solidFill>
                  <a:schemeClr val="bg1"/>
                </a:solidFill>
                <a:latin typeface="Cambria"/>
                <a:ea typeface="Cambria"/>
              </a:rPr>
              <a:t> </a:t>
            </a:r>
            <a:r>
              <a:rPr lang="en-US" sz="1600" err="1">
                <a:solidFill>
                  <a:schemeClr val="bg1"/>
                </a:solidFill>
                <a:latin typeface="Cambria"/>
                <a:ea typeface="Cambria"/>
              </a:rPr>
              <a:t>các</a:t>
            </a:r>
            <a:r>
              <a:rPr lang="en-US" sz="1600">
                <a:solidFill>
                  <a:schemeClr val="bg1"/>
                </a:solidFill>
                <a:latin typeface="Cambria"/>
                <a:ea typeface="Cambria"/>
              </a:rPr>
              <a:t> </a:t>
            </a:r>
            <a:r>
              <a:rPr lang="en-US" sz="1600" err="1">
                <a:solidFill>
                  <a:schemeClr val="bg1"/>
                </a:solidFill>
                <a:latin typeface="Cambria"/>
                <a:ea typeface="Cambria"/>
              </a:rPr>
              <a:t>thành</a:t>
            </a:r>
            <a:r>
              <a:rPr lang="en-US" sz="1600">
                <a:solidFill>
                  <a:schemeClr val="bg1"/>
                </a:solidFill>
                <a:latin typeface="Cambria"/>
                <a:ea typeface="Cambria"/>
              </a:rPr>
              <a:t> </a:t>
            </a:r>
            <a:r>
              <a:rPr lang="en-US" sz="1600" err="1">
                <a:solidFill>
                  <a:schemeClr val="bg1"/>
                </a:solidFill>
                <a:latin typeface="Cambria"/>
                <a:ea typeface="Cambria"/>
              </a:rPr>
              <a:t>phần</a:t>
            </a:r>
            <a:r>
              <a:rPr lang="en-US" sz="1600">
                <a:solidFill>
                  <a:schemeClr val="bg1"/>
                </a:solidFill>
                <a:latin typeface="Cambria"/>
                <a:ea typeface="Cambria"/>
              </a:rPr>
              <a:t> </a:t>
            </a:r>
            <a:r>
              <a:rPr lang="en-US" sz="1600" err="1">
                <a:solidFill>
                  <a:schemeClr val="bg1"/>
                </a:solidFill>
                <a:latin typeface="Cambria"/>
                <a:ea typeface="Cambria"/>
              </a:rPr>
              <a:t>của</a:t>
            </a:r>
            <a:r>
              <a:rPr lang="en-US" sz="1600">
                <a:solidFill>
                  <a:schemeClr val="bg1"/>
                </a:solidFill>
                <a:latin typeface="Cambria"/>
                <a:ea typeface="Cambria"/>
              </a:rPr>
              <a:t> </a:t>
            </a:r>
            <a:r>
              <a:rPr lang="en-US" sz="1600" err="1">
                <a:solidFill>
                  <a:schemeClr val="bg1"/>
                </a:solidFill>
                <a:latin typeface="Cambria"/>
                <a:ea typeface="Cambria"/>
              </a:rPr>
              <a:t>mình</a:t>
            </a:r>
            <a:r>
              <a:rPr lang="en-US" sz="1600">
                <a:solidFill>
                  <a:schemeClr val="bg1"/>
                </a:solidFill>
                <a:latin typeface="Cambria"/>
                <a:ea typeface="Cambria"/>
              </a:rPr>
              <a:t>, </a:t>
            </a:r>
            <a:r>
              <a:rPr lang="en-US" sz="1600" err="1">
                <a:solidFill>
                  <a:schemeClr val="bg1"/>
                </a:solidFill>
                <a:latin typeface="Cambria"/>
                <a:ea typeface="Cambria"/>
              </a:rPr>
              <a:t>tuy</a:t>
            </a:r>
            <a:r>
              <a:rPr lang="en-US" sz="1600">
                <a:solidFill>
                  <a:schemeClr val="bg1"/>
                </a:solidFill>
                <a:latin typeface="Cambria"/>
                <a:ea typeface="Cambria"/>
              </a:rPr>
              <a:t> </a:t>
            </a:r>
            <a:r>
              <a:rPr lang="en-US" sz="1600" err="1">
                <a:solidFill>
                  <a:schemeClr val="bg1"/>
                </a:solidFill>
                <a:latin typeface="Cambria"/>
                <a:ea typeface="Cambria"/>
              </a:rPr>
              <a:t>nhiên</a:t>
            </a:r>
            <a:r>
              <a:rPr lang="en-US" sz="1600">
                <a:solidFill>
                  <a:schemeClr val="bg1"/>
                </a:solidFill>
                <a:latin typeface="Cambria"/>
                <a:ea typeface="Cambria"/>
              </a:rPr>
              <a:t> </a:t>
            </a:r>
            <a:r>
              <a:rPr lang="en-US" sz="1600" err="1">
                <a:solidFill>
                  <a:schemeClr val="bg1"/>
                </a:solidFill>
                <a:latin typeface="Cambria"/>
                <a:ea typeface="Cambria"/>
              </a:rPr>
              <a:t>để</a:t>
            </a:r>
            <a:r>
              <a:rPr lang="en-US" sz="1600">
                <a:solidFill>
                  <a:schemeClr val="bg1"/>
                </a:solidFill>
                <a:latin typeface="Cambria"/>
                <a:ea typeface="Cambria"/>
              </a:rPr>
              <a:t> </a:t>
            </a:r>
            <a:r>
              <a:rPr lang="en-US" sz="1600" err="1">
                <a:solidFill>
                  <a:schemeClr val="bg1"/>
                </a:solidFill>
                <a:latin typeface="Cambria"/>
                <a:ea typeface="Cambria"/>
              </a:rPr>
              <a:t>điều</a:t>
            </a:r>
            <a:r>
              <a:rPr lang="en-US" sz="1600">
                <a:solidFill>
                  <a:schemeClr val="bg1"/>
                </a:solidFill>
                <a:latin typeface="Cambria"/>
                <a:ea typeface="Cambria"/>
              </a:rPr>
              <a:t> </a:t>
            </a:r>
            <a:r>
              <a:rPr lang="en-US" sz="1600" err="1">
                <a:solidFill>
                  <a:schemeClr val="bg1"/>
                </a:solidFill>
                <a:latin typeface="Cambria"/>
                <a:ea typeface="Cambria"/>
              </a:rPr>
              <a:t>chỉnh</a:t>
            </a:r>
            <a:r>
              <a:rPr lang="en-US" sz="1600">
                <a:solidFill>
                  <a:schemeClr val="bg1"/>
                </a:solidFill>
                <a:latin typeface="Cambria"/>
                <a:ea typeface="Cambria"/>
              </a:rPr>
              <a:t> </a:t>
            </a:r>
            <a:r>
              <a:rPr lang="en-US" sz="1600" err="1">
                <a:solidFill>
                  <a:schemeClr val="bg1"/>
                </a:solidFill>
                <a:latin typeface="Cambria"/>
                <a:ea typeface="Cambria"/>
              </a:rPr>
              <a:t>hiệu</a:t>
            </a:r>
            <a:r>
              <a:rPr lang="en-US" sz="1600">
                <a:solidFill>
                  <a:schemeClr val="bg1"/>
                </a:solidFill>
                <a:latin typeface="Cambria"/>
                <a:ea typeface="Cambria"/>
              </a:rPr>
              <a:t> </a:t>
            </a:r>
            <a:r>
              <a:rPr lang="en-US" sz="1600" err="1">
                <a:solidFill>
                  <a:schemeClr val="bg1"/>
                </a:solidFill>
                <a:latin typeface="Cambria"/>
                <a:ea typeface="Cambria"/>
              </a:rPr>
              <a:t>quả</a:t>
            </a:r>
            <a:r>
              <a:rPr lang="en-US" sz="1600">
                <a:solidFill>
                  <a:schemeClr val="bg1"/>
                </a:solidFill>
                <a:latin typeface="Cambria"/>
                <a:ea typeface="Cambria"/>
              </a:rPr>
              <a:t> </a:t>
            </a:r>
            <a:r>
              <a:rPr lang="en-US" sz="1600" err="1">
                <a:solidFill>
                  <a:schemeClr val="bg1"/>
                </a:solidFill>
                <a:latin typeface="Cambria"/>
                <a:ea typeface="Cambria"/>
              </a:rPr>
              <a:t>thì</a:t>
            </a:r>
            <a:r>
              <a:rPr lang="en-US" sz="1600">
                <a:solidFill>
                  <a:schemeClr val="bg1"/>
                </a:solidFill>
                <a:latin typeface="Cambria"/>
                <a:ea typeface="Cambria"/>
              </a:rPr>
              <a:t> </a:t>
            </a:r>
            <a:r>
              <a:rPr lang="en-US" sz="1600" err="1">
                <a:solidFill>
                  <a:schemeClr val="bg1"/>
                </a:solidFill>
                <a:latin typeface="Cambria"/>
                <a:ea typeface="Cambria"/>
              </a:rPr>
              <a:t>người</a:t>
            </a:r>
            <a:r>
              <a:rPr lang="en-US" sz="1600">
                <a:solidFill>
                  <a:schemeClr val="bg1"/>
                </a:solidFill>
                <a:latin typeface="Cambria"/>
                <a:ea typeface="Cambria"/>
              </a:rPr>
              <a:t> </a:t>
            </a:r>
            <a:r>
              <a:rPr lang="en-US" sz="1600" err="1">
                <a:solidFill>
                  <a:schemeClr val="bg1"/>
                </a:solidFill>
                <a:latin typeface="Cambria"/>
                <a:ea typeface="Cambria"/>
              </a:rPr>
              <a:t>dùng</a:t>
            </a:r>
            <a:r>
              <a:rPr lang="en-US" sz="1600">
                <a:solidFill>
                  <a:schemeClr val="bg1"/>
                </a:solidFill>
                <a:latin typeface="Cambria"/>
                <a:ea typeface="Cambria"/>
              </a:rPr>
              <a:t> </a:t>
            </a:r>
            <a:r>
              <a:rPr lang="en-US" sz="1600" err="1">
                <a:solidFill>
                  <a:schemeClr val="bg1"/>
                </a:solidFill>
                <a:latin typeface="Cambria"/>
                <a:ea typeface="Cambria"/>
              </a:rPr>
              <a:t>cũng</a:t>
            </a:r>
            <a:r>
              <a:rPr lang="en-US" sz="1600">
                <a:solidFill>
                  <a:schemeClr val="bg1"/>
                </a:solidFill>
                <a:latin typeface="Cambria"/>
                <a:ea typeface="Cambria"/>
              </a:rPr>
              <a:t> </a:t>
            </a:r>
            <a:r>
              <a:rPr lang="en-US" sz="1600" err="1">
                <a:solidFill>
                  <a:schemeClr val="bg1"/>
                </a:solidFill>
                <a:latin typeface="Cambria"/>
                <a:ea typeface="Cambria"/>
              </a:rPr>
              <a:t>cần</a:t>
            </a:r>
            <a:r>
              <a:rPr lang="en-US" sz="1600">
                <a:solidFill>
                  <a:schemeClr val="bg1"/>
                </a:solidFill>
                <a:latin typeface="Cambria"/>
                <a:ea typeface="Cambria"/>
              </a:rPr>
              <a:t> </a:t>
            </a:r>
            <a:r>
              <a:rPr lang="en-US" sz="1600" err="1">
                <a:solidFill>
                  <a:schemeClr val="bg1"/>
                </a:solidFill>
                <a:latin typeface="Cambria"/>
                <a:ea typeface="Cambria"/>
              </a:rPr>
              <a:t>phải</a:t>
            </a:r>
            <a:r>
              <a:rPr lang="en-US" sz="1600">
                <a:solidFill>
                  <a:schemeClr val="bg1"/>
                </a:solidFill>
                <a:latin typeface="Cambria"/>
                <a:ea typeface="Cambria"/>
              </a:rPr>
              <a:t> </a:t>
            </a:r>
            <a:r>
              <a:rPr lang="en-US" sz="1600" err="1">
                <a:solidFill>
                  <a:schemeClr val="bg1"/>
                </a:solidFill>
                <a:latin typeface="Cambria"/>
                <a:ea typeface="Cambria"/>
              </a:rPr>
              <a:t>có</a:t>
            </a:r>
            <a:r>
              <a:rPr lang="en-US" sz="1600">
                <a:solidFill>
                  <a:schemeClr val="bg1"/>
                </a:solidFill>
                <a:latin typeface="Cambria"/>
                <a:ea typeface="Cambria"/>
              </a:rPr>
              <a:t> </a:t>
            </a:r>
            <a:r>
              <a:rPr lang="en-US" sz="1600" err="1">
                <a:solidFill>
                  <a:schemeClr val="bg1"/>
                </a:solidFill>
                <a:latin typeface="Cambria"/>
                <a:ea typeface="Cambria"/>
              </a:rPr>
              <a:t>một</a:t>
            </a:r>
            <a:r>
              <a:rPr lang="en-US" sz="1600">
                <a:solidFill>
                  <a:schemeClr val="bg1"/>
                </a:solidFill>
                <a:latin typeface="Cambria"/>
                <a:ea typeface="Cambria"/>
              </a:rPr>
              <a:t> </a:t>
            </a:r>
            <a:r>
              <a:rPr lang="en-US" sz="1600" err="1">
                <a:solidFill>
                  <a:schemeClr val="bg1"/>
                </a:solidFill>
                <a:latin typeface="Cambria"/>
                <a:ea typeface="Cambria"/>
              </a:rPr>
              <a:t>số</a:t>
            </a:r>
            <a:r>
              <a:rPr lang="en-US" sz="1600">
                <a:solidFill>
                  <a:schemeClr val="bg1"/>
                </a:solidFill>
                <a:latin typeface="Cambria"/>
                <a:ea typeface="Cambria"/>
              </a:rPr>
              <a:t> </a:t>
            </a:r>
            <a:r>
              <a:rPr lang="en-US" sz="1600" err="1">
                <a:solidFill>
                  <a:schemeClr val="bg1"/>
                </a:solidFill>
                <a:latin typeface="Cambria"/>
                <a:ea typeface="Cambria"/>
              </a:rPr>
              <a:t>kinh</a:t>
            </a:r>
            <a:r>
              <a:rPr lang="en-US" sz="1600">
                <a:solidFill>
                  <a:schemeClr val="bg1"/>
                </a:solidFill>
                <a:latin typeface="Cambria"/>
                <a:ea typeface="Cambria"/>
              </a:rPr>
              <a:t> </a:t>
            </a:r>
            <a:r>
              <a:rPr lang="en-US" sz="1600" err="1">
                <a:solidFill>
                  <a:schemeClr val="bg1"/>
                </a:solidFill>
                <a:latin typeface="Cambria"/>
                <a:ea typeface="Cambria"/>
              </a:rPr>
              <a:t>nghiệm</a:t>
            </a:r>
            <a:r>
              <a:rPr lang="en-US" sz="1600">
                <a:solidFill>
                  <a:schemeClr val="bg1"/>
                </a:solidFill>
                <a:latin typeface="Cambria"/>
                <a:ea typeface="Cambria"/>
              </a:rPr>
              <a:t> </a:t>
            </a:r>
            <a:r>
              <a:rPr lang="en-US" sz="1600" err="1">
                <a:solidFill>
                  <a:schemeClr val="bg1"/>
                </a:solidFill>
                <a:latin typeface="Cambria"/>
                <a:ea typeface="Cambria"/>
              </a:rPr>
              <a:t>để</a:t>
            </a:r>
            <a:r>
              <a:rPr lang="en-US" sz="1600">
                <a:solidFill>
                  <a:schemeClr val="bg1"/>
                </a:solidFill>
                <a:latin typeface="Cambria"/>
                <a:ea typeface="Cambria"/>
              </a:rPr>
              <a:t> </a:t>
            </a:r>
            <a:r>
              <a:rPr lang="en-US" sz="1600" err="1">
                <a:solidFill>
                  <a:schemeClr val="bg1"/>
                </a:solidFill>
                <a:latin typeface="Cambria"/>
                <a:ea typeface="Cambria"/>
              </a:rPr>
              <a:t>thực</a:t>
            </a:r>
            <a:r>
              <a:rPr lang="en-US" sz="1600">
                <a:solidFill>
                  <a:schemeClr val="bg1"/>
                </a:solidFill>
                <a:latin typeface="Cambria"/>
                <a:ea typeface="Cambria"/>
              </a:rPr>
              <a:t> </a:t>
            </a:r>
            <a:r>
              <a:rPr lang="en-US" sz="1600" err="1">
                <a:solidFill>
                  <a:schemeClr val="bg1"/>
                </a:solidFill>
                <a:latin typeface="Cambria"/>
                <a:ea typeface="Cambria"/>
              </a:rPr>
              <a:t>hiện</a:t>
            </a:r>
            <a:r>
              <a:rPr lang="en-US" sz="1600">
                <a:solidFill>
                  <a:schemeClr val="bg1"/>
                </a:solidFill>
                <a:latin typeface="Cambria"/>
                <a:ea typeface="Cambria"/>
              </a:rPr>
              <a:t>.</a:t>
            </a:r>
          </a:p>
          <a:p>
            <a:pPr algn="just">
              <a:lnSpc>
                <a:spcPct val="114999"/>
              </a:lnSpc>
              <a:buClr>
                <a:schemeClr val="bg2"/>
              </a:buClr>
              <a:buFont typeface="Arial" panose="020B0604020202020204" pitchFamily="34" charset="0"/>
              <a:buChar char="•"/>
            </a:pPr>
            <a:endParaRPr lang="en-US" sz="1600">
              <a:solidFill>
                <a:schemeClr val="bg1"/>
              </a:solidFill>
              <a:latin typeface="Cambria"/>
              <a:ea typeface="Cambria"/>
            </a:endParaRPr>
          </a:p>
          <a:p>
            <a:pPr algn="just">
              <a:lnSpc>
                <a:spcPct val="114999"/>
              </a:lnSpc>
              <a:buClr>
                <a:schemeClr val="bg2"/>
              </a:buClr>
              <a:buFont typeface="Arial" panose="020B0604020202020204" pitchFamily="34" charset="0"/>
              <a:buChar char="•"/>
            </a:pPr>
            <a:r>
              <a:rPr lang="en-US" sz="1600" err="1">
                <a:solidFill>
                  <a:schemeClr val="bg1"/>
                </a:solidFill>
                <a:latin typeface="Cambria"/>
                <a:ea typeface="Cambria"/>
              </a:rPr>
              <a:t>Tích</a:t>
            </a:r>
            <a:r>
              <a:rPr lang="en-US" sz="1600">
                <a:solidFill>
                  <a:schemeClr val="bg1"/>
                </a:solidFill>
                <a:latin typeface="Cambria"/>
                <a:ea typeface="Cambria"/>
              </a:rPr>
              <a:t> </a:t>
            </a:r>
            <a:r>
              <a:rPr lang="en-US" sz="1600" err="1">
                <a:solidFill>
                  <a:schemeClr val="bg1"/>
                </a:solidFill>
                <a:latin typeface="Cambria"/>
                <a:ea typeface="Cambria"/>
              </a:rPr>
              <a:t>hợp</a:t>
            </a:r>
            <a:r>
              <a:rPr lang="en-US" sz="1600">
                <a:solidFill>
                  <a:schemeClr val="bg1"/>
                </a:solidFill>
                <a:latin typeface="Cambria"/>
                <a:ea typeface="Cambria"/>
              </a:rPr>
              <a:t>: </a:t>
            </a:r>
            <a:r>
              <a:rPr lang="en-US" sz="1600" err="1">
                <a:solidFill>
                  <a:schemeClr val="bg1"/>
                </a:solidFill>
                <a:latin typeface="Cambria"/>
                <a:ea typeface="Cambria"/>
              </a:rPr>
              <a:t>Với</a:t>
            </a:r>
            <a:r>
              <a:rPr lang="en-US" sz="1600">
                <a:solidFill>
                  <a:schemeClr val="bg1"/>
                </a:solidFill>
                <a:latin typeface="Cambria"/>
                <a:ea typeface="Cambria"/>
              </a:rPr>
              <a:t> </a:t>
            </a:r>
            <a:r>
              <a:rPr lang="en-US" sz="1600" err="1">
                <a:solidFill>
                  <a:schemeClr val="bg1"/>
                </a:solidFill>
                <a:latin typeface="Cambria"/>
                <a:ea typeface="Cambria"/>
              </a:rPr>
              <a:t>các</a:t>
            </a:r>
            <a:r>
              <a:rPr lang="en-US" sz="1600">
                <a:solidFill>
                  <a:schemeClr val="bg1"/>
                </a:solidFill>
                <a:latin typeface="Cambria"/>
                <a:ea typeface="Cambria"/>
              </a:rPr>
              <a:t> </a:t>
            </a:r>
            <a:r>
              <a:rPr lang="en-US" sz="1600" err="1">
                <a:solidFill>
                  <a:schemeClr val="bg1"/>
                </a:solidFill>
                <a:latin typeface="Cambria"/>
                <a:ea typeface="Cambria"/>
              </a:rPr>
              <a:t>công</a:t>
            </a:r>
            <a:r>
              <a:rPr lang="en-US" sz="1600">
                <a:solidFill>
                  <a:schemeClr val="bg1"/>
                </a:solidFill>
                <a:latin typeface="Cambria"/>
                <a:ea typeface="Cambria"/>
              </a:rPr>
              <a:t> </a:t>
            </a:r>
            <a:r>
              <a:rPr lang="en-US" sz="1600" err="1">
                <a:solidFill>
                  <a:schemeClr val="bg1"/>
                </a:solidFill>
                <a:latin typeface="Cambria"/>
                <a:ea typeface="Cambria"/>
              </a:rPr>
              <a:t>nghệ</a:t>
            </a:r>
            <a:r>
              <a:rPr lang="en-US" sz="1600">
                <a:solidFill>
                  <a:schemeClr val="bg1"/>
                </a:solidFill>
                <a:latin typeface="Cambria"/>
                <a:ea typeface="Cambria"/>
              </a:rPr>
              <a:t>, </a:t>
            </a:r>
            <a:r>
              <a:rPr lang="en-US" sz="1600" err="1">
                <a:solidFill>
                  <a:schemeClr val="bg1"/>
                </a:solidFill>
                <a:latin typeface="Cambria"/>
                <a:ea typeface="Cambria"/>
              </a:rPr>
              <a:t>nền</a:t>
            </a:r>
            <a:r>
              <a:rPr lang="en-US" sz="1600">
                <a:solidFill>
                  <a:schemeClr val="bg1"/>
                </a:solidFill>
                <a:latin typeface="Cambria"/>
                <a:ea typeface="Cambria"/>
              </a:rPr>
              <a:t> </a:t>
            </a:r>
            <a:r>
              <a:rPr lang="en-US" sz="1600" err="1">
                <a:solidFill>
                  <a:schemeClr val="bg1"/>
                </a:solidFill>
                <a:latin typeface="Cambria"/>
                <a:ea typeface="Cambria"/>
              </a:rPr>
              <a:t>tảng</a:t>
            </a:r>
            <a:r>
              <a:rPr lang="en-US" sz="1600">
                <a:solidFill>
                  <a:schemeClr val="bg1"/>
                </a:solidFill>
                <a:latin typeface="Cambria"/>
                <a:ea typeface="Cambria"/>
              </a:rPr>
              <a:t> </a:t>
            </a:r>
            <a:r>
              <a:rPr lang="en-US" sz="1600" err="1">
                <a:solidFill>
                  <a:schemeClr val="bg1"/>
                </a:solidFill>
                <a:latin typeface="Cambria"/>
                <a:ea typeface="Cambria"/>
              </a:rPr>
              <a:t>không</a:t>
            </a:r>
            <a:r>
              <a:rPr lang="en-US" sz="1600">
                <a:solidFill>
                  <a:schemeClr val="bg1"/>
                </a:solidFill>
                <a:latin typeface="Cambria"/>
                <a:ea typeface="Cambria"/>
              </a:rPr>
              <a:t> </a:t>
            </a:r>
            <a:r>
              <a:rPr lang="en-US" sz="1600" err="1">
                <a:solidFill>
                  <a:schemeClr val="bg1"/>
                </a:solidFill>
                <a:latin typeface="Cambria"/>
                <a:ea typeface="Cambria"/>
              </a:rPr>
              <a:t>phải</a:t>
            </a:r>
            <a:r>
              <a:rPr lang="en-US" sz="1600">
                <a:solidFill>
                  <a:schemeClr val="bg1"/>
                </a:solidFill>
                <a:latin typeface="Cambria"/>
                <a:ea typeface="Cambria"/>
              </a:rPr>
              <a:t> </a:t>
            </a:r>
            <a:r>
              <a:rPr lang="en-US" sz="1600" err="1">
                <a:solidFill>
                  <a:schemeClr val="bg1"/>
                </a:solidFill>
                <a:latin typeface="Cambria"/>
                <a:ea typeface="Cambria"/>
              </a:rPr>
              <a:t>của</a:t>
            </a:r>
            <a:r>
              <a:rPr lang="en-US" sz="1600">
                <a:solidFill>
                  <a:schemeClr val="bg1"/>
                </a:solidFill>
                <a:latin typeface="Cambria"/>
                <a:ea typeface="Cambria"/>
              </a:rPr>
              <a:t> Google </a:t>
            </a:r>
            <a:r>
              <a:rPr lang="en-US" sz="1600" err="1">
                <a:solidFill>
                  <a:schemeClr val="bg1"/>
                </a:solidFill>
                <a:latin typeface="Cambria"/>
                <a:ea typeface="Cambria"/>
              </a:rPr>
              <a:t>thì</a:t>
            </a:r>
            <a:r>
              <a:rPr lang="en-US" sz="1600">
                <a:solidFill>
                  <a:schemeClr val="bg1"/>
                </a:solidFill>
                <a:latin typeface="Cambria"/>
                <a:ea typeface="Cambria"/>
              </a:rPr>
              <a:t> </a:t>
            </a:r>
            <a:r>
              <a:rPr lang="en-US" sz="1600" err="1">
                <a:solidFill>
                  <a:schemeClr val="bg1"/>
                </a:solidFill>
                <a:latin typeface="Cambria"/>
                <a:ea typeface="Cambria"/>
              </a:rPr>
              <a:t>việc</a:t>
            </a:r>
            <a:r>
              <a:rPr lang="en-US" sz="1600">
                <a:solidFill>
                  <a:schemeClr val="bg1"/>
                </a:solidFill>
                <a:latin typeface="Cambria"/>
                <a:ea typeface="Cambria"/>
              </a:rPr>
              <a:t> </a:t>
            </a:r>
            <a:r>
              <a:rPr lang="en-US" sz="1600" err="1">
                <a:solidFill>
                  <a:schemeClr val="bg1"/>
                </a:solidFill>
                <a:latin typeface="Cambria"/>
                <a:ea typeface="Cambria"/>
              </a:rPr>
              <a:t>sử</a:t>
            </a:r>
            <a:r>
              <a:rPr lang="en-US" sz="1600">
                <a:solidFill>
                  <a:schemeClr val="bg1"/>
                </a:solidFill>
                <a:latin typeface="Cambria"/>
                <a:ea typeface="Cambria"/>
              </a:rPr>
              <a:t> </a:t>
            </a:r>
            <a:r>
              <a:rPr lang="en-US" sz="1600" err="1">
                <a:solidFill>
                  <a:schemeClr val="bg1"/>
                </a:solidFill>
                <a:latin typeface="Cambria"/>
                <a:ea typeface="Cambria"/>
              </a:rPr>
              <a:t>dụng</a:t>
            </a:r>
            <a:r>
              <a:rPr lang="en-US" sz="1600">
                <a:solidFill>
                  <a:schemeClr val="bg1"/>
                </a:solidFill>
                <a:latin typeface="Cambria"/>
                <a:ea typeface="Cambria"/>
              </a:rPr>
              <a:t> TFX </a:t>
            </a:r>
            <a:r>
              <a:rPr lang="en-US" sz="1600" err="1">
                <a:solidFill>
                  <a:schemeClr val="bg1"/>
                </a:solidFill>
                <a:latin typeface="Cambria"/>
                <a:ea typeface="Cambria"/>
              </a:rPr>
              <a:t>sẽ</a:t>
            </a:r>
            <a:r>
              <a:rPr lang="en-US" sz="1600">
                <a:solidFill>
                  <a:schemeClr val="bg1"/>
                </a:solidFill>
                <a:latin typeface="Cambria"/>
                <a:ea typeface="Cambria"/>
              </a:rPr>
              <a:t> </a:t>
            </a:r>
            <a:r>
              <a:rPr lang="en-US" sz="1600" err="1">
                <a:solidFill>
                  <a:schemeClr val="bg1"/>
                </a:solidFill>
                <a:latin typeface="Cambria"/>
                <a:ea typeface="Cambria"/>
              </a:rPr>
              <a:t>gặp</a:t>
            </a:r>
            <a:r>
              <a:rPr lang="en-US" sz="1600">
                <a:solidFill>
                  <a:schemeClr val="bg1"/>
                </a:solidFill>
                <a:latin typeface="Cambria"/>
                <a:ea typeface="Cambria"/>
              </a:rPr>
              <a:t> </a:t>
            </a:r>
            <a:r>
              <a:rPr lang="en-US" sz="1600" err="1">
                <a:solidFill>
                  <a:schemeClr val="bg1"/>
                </a:solidFill>
                <a:latin typeface="Cambria"/>
                <a:ea typeface="Cambria"/>
              </a:rPr>
              <a:t>thêm</a:t>
            </a:r>
            <a:r>
              <a:rPr lang="en-US" sz="1600">
                <a:solidFill>
                  <a:schemeClr val="bg1"/>
                </a:solidFill>
                <a:latin typeface="Cambria"/>
                <a:ea typeface="Cambria"/>
              </a:rPr>
              <a:t> </a:t>
            </a:r>
            <a:r>
              <a:rPr lang="en-US" sz="1600" err="1">
                <a:solidFill>
                  <a:schemeClr val="bg1"/>
                </a:solidFill>
                <a:latin typeface="Cambria"/>
                <a:ea typeface="Cambria"/>
              </a:rPr>
              <a:t>một</a:t>
            </a:r>
            <a:r>
              <a:rPr lang="en-US" sz="1600">
                <a:solidFill>
                  <a:schemeClr val="bg1"/>
                </a:solidFill>
                <a:latin typeface="Cambria"/>
                <a:ea typeface="Cambria"/>
              </a:rPr>
              <a:t> </a:t>
            </a:r>
            <a:r>
              <a:rPr lang="en-US" sz="1600" err="1">
                <a:solidFill>
                  <a:schemeClr val="bg1"/>
                </a:solidFill>
                <a:latin typeface="Cambria"/>
                <a:ea typeface="Cambria"/>
              </a:rPr>
              <a:t>số</a:t>
            </a:r>
            <a:r>
              <a:rPr lang="en-US" sz="1600">
                <a:solidFill>
                  <a:schemeClr val="bg1"/>
                </a:solidFill>
                <a:latin typeface="Cambria"/>
                <a:ea typeface="Cambria"/>
              </a:rPr>
              <a:t> </a:t>
            </a:r>
            <a:r>
              <a:rPr lang="en-US" sz="1600" err="1">
                <a:solidFill>
                  <a:schemeClr val="bg1"/>
                </a:solidFill>
                <a:latin typeface="Cambria"/>
                <a:ea typeface="Cambria"/>
              </a:rPr>
              <a:t>khó</a:t>
            </a:r>
            <a:r>
              <a:rPr lang="en-US" sz="1600">
                <a:solidFill>
                  <a:schemeClr val="bg1"/>
                </a:solidFill>
                <a:latin typeface="Cambria"/>
                <a:ea typeface="Cambria"/>
              </a:rPr>
              <a:t> </a:t>
            </a:r>
            <a:r>
              <a:rPr lang="en-US" sz="1600" err="1">
                <a:solidFill>
                  <a:schemeClr val="bg1"/>
                </a:solidFill>
                <a:latin typeface="Cambria"/>
                <a:ea typeface="Cambria"/>
              </a:rPr>
              <a:t>khăn</a:t>
            </a:r>
            <a:r>
              <a:rPr lang="en-US" sz="1600">
                <a:solidFill>
                  <a:schemeClr val="bg1"/>
                </a:solidFill>
                <a:latin typeface="Cambria"/>
                <a:ea typeface="Cambria"/>
              </a:rPr>
              <a:t>.</a:t>
            </a:r>
            <a:endParaRPr lang="vi-VN" sz="1600">
              <a:solidFill>
                <a:schemeClr val="bg1"/>
              </a:solidFill>
              <a:latin typeface="Cambria"/>
              <a:ea typeface="Cambria"/>
            </a:endParaRPr>
          </a:p>
        </p:txBody>
      </p:sp>
      <p:sp>
        <p:nvSpPr>
          <p:cNvPr id="16" name="Google Shape;432;p35">
            <a:extLst>
              <a:ext uri="{FF2B5EF4-FFF2-40B4-BE49-F238E27FC236}">
                <a16:creationId xmlns:a16="http://schemas.microsoft.com/office/drawing/2014/main" id="{A6ABB2CA-F8A2-9FCE-8652-26395D7B3AB4}"/>
              </a:ext>
            </a:extLst>
          </p:cNvPr>
          <p:cNvSpPr txBox="1">
            <a:spLocks/>
          </p:cNvSpPr>
          <p:nvPr/>
        </p:nvSpPr>
        <p:spPr>
          <a:xfrm flipH="1">
            <a:off x="4710546" y="1249824"/>
            <a:ext cx="3874167" cy="349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lt1"/>
              </a:buClr>
              <a:buSzPts val="1800"/>
              <a:buFont typeface="Anaheim"/>
              <a:buChar char="●"/>
              <a:defRPr sz="1800" b="0" i="0" u="none" strike="noStrike" cap="none">
                <a:solidFill>
                  <a:schemeClr val="lt1"/>
                </a:solidFill>
                <a:latin typeface="Anaheim"/>
                <a:ea typeface="Anaheim"/>
                <a:cs typeface="Anaheim"/>
                <a:sym typeface="Anaheim"/>
              </a:defRPr>
            </a:lvl1pPr>
            <a:lvl2pPr marL="914400" marR="0" lvl="1"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2pPr>
            <a:lvl3pPr marL="1371600" marR="0" lvl="2"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3pPr>
            <a:lvl4pPr marL="1828800" marR="0" lvl="3"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4pPr>
            <a:lvl5pPr marL="2286000" marR="0" lvl="4"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5pPr>
            <a:lvl6pPr marL="2743200" marR="0" lvl="5"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6pPr>
            <a:lvl7pPr marL="3200400" marR="0" lvl="6"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7pPr>
            <a:lvl8pPr marL="3657600" marR="0" lvl="7" indent="-317500" algn="l" rtl="0">
              <a:lnSpc>
                <a:spcPct val="115000"/>
              </a:lnSpc>
              <a:spcBef>
                <a:spcPts val="1600"/>
              </a:spcBef>
              <a:spcAft>
                <a:spcPts val="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8pPr>
            <a:lvl9pPr marL="4114800" marR="0" lvl="8" indent="-317500" algn="l" rtl="0">
              <a:lnSpc>
                <a:spcPct val="115000"/>
              </a:lnSpc>
              <a:spcBef>
                <a:spcPts val="1600"/>
              </a:spcBef>
              <a:spcAft>
                <a:spcPts val="1600"/>
              </a:spcAft>
              <a:buClr>
                <a:schemeClr val="lt1"/>
              </a:buClr>
              <a:buSzPts val="1400"/>
              <a:buFont typeface="Anaheim"/>
              <a:buChar char="■"/>
              <a:defRPr sz="1400" b="0" i="0" u="none" strike="noStrike" cap="none">
                <a:solidFill>
                  <a:schemeClr val="lt1"/>
                </a:solidFill>
                <a:latin typeface="Anaheim"/>
                <a:ea typeface="Anaheim"/>
                <a:cs typeface="Anaheim"/>
                <a:sym typeface="Anaheim"/>
              </a:defRPr>
            </a:lvl9pPr>
          </a:lstStyle>
          <a:p>
            <a:pPr marL="114300" indent="0" algn="just">
              <a:lnSpc>
                <a:spcPct val="114999"/>
              </a:lnSpc>
              <a:buNone/>
            </a:pPr>
            <a:endParaRPr lang="vi-VN" sz="1400">
              <a:solidFill>
                <a:schemeClr val="bg1"/>
              </a:solidFill>
              <a:latin typeface="Cambria"/>
              <a:ea typeface="Cambria"/>
            </a:endParaRPr>
          </a:p>
        </p:txBody>
      </p:sp>
      <p:sp>
        <p:nvSpPr>
          <p:cNvPr id="2" name="Hộp Văn bản 1">
            <a:extLst>
              <a:ext uri="{FF2B5EF4-FFF2-40B4-BE49-F238E27FC236}">
                <a16:creationId xmlns:a16="http://schemas.microsoft.com/office/drawing/2014/main" id="{F78BDE7E-9F5F-09E4-1639-64B7C5DF3F59}"/>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31</a:t>
            </a:r>
          </a:p>
        </p:txBody>
      </p:sp>
      <p:sp>
        <p:nvSpPr>
          <p:cNvPr id="7" name="Tiêu đề 13">
            <a:extLst>
              <a:ext uri="{FF2B5EF4-FFF2-40B4-BE49-F238E27FC236}">
                <a16:creationId xmlns:a16="http://schemas.microsoft.com/office/drawing/2014/main" id="{CD281705-D07B-83BC-9D80-8C503BA26DD9}"/>
              </a:ext>
            </a:extLst>
          </p:cNvPr>
          <p:cNvSpPr txBox="1">
            <a:spLocks/>
          </p:cNvSpPr>
          <p:nvPr/>
        </p:nvSpPr>
        <p:spPr>
          <a:xfrm>
            <a:off x="1140958" y="342000"/>
            <a:ext cx="6951600" cy="669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800"/>
              <a:buFont typeface="Overpass Mono"/>
              <a:buNone/>
              <a:defRPr sz="3000" b="1" i="0" u="none" strike="noStrike" cap="none">
                <a:solidFill>
                  <a:schemeClr val="dk2"/>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2pPr>
            <a:lvl3pPr marR="0" lvl="2"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3pPr>
            <a:lvl4pPr marR="0" lvl="3"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4pPr>
            <a:lvl5pPr marR="0" lvl="4"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5pPr>
            <a:lvl6pPr marR="0" lvl="5"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6pPr>
            <a:lvl7pPr marR="0" lvl="6"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7pPr>
            <a:lvl8pPr marR="0" lvl="7"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8pPr>
            <a:lvl9pPr marR="0" lvl="8" algn="ctr" rtl="0">
              <a:lnSpc>
                <a:spcPct val="100000"/>
              </a:lnSpc>
              <a:spcBef>
                <a:spcPts val="0"/>
              </a:spcBef>
              <a:spcAft>
                <a:spcPts val="0"/>
              </a:spcAft>
              <a:buClr>
                <a:schemeClr val="dk1"/>
              </a:buClr>
              <a:buSzPts val="2800"/>
              <a:buFont typeface="Arial"/>
              <a:buNone/>
              <a:defRPr sz="3000" b="0" i="0" u="none" strike="noStrike" cap="none">
                <a:solidFill>
                  <a:schemeClr val="dk1"/>
                </a:solidFill>
                <a:latin typeface="Arial"/>
                <a:ea typeface="Arial"/>
                <a:cs typeface="Arial"/>
                <a:sym typeface="Arial"/>
              </a:defRPr>
            </a:lvl9pPr>
          </a:lstStyle>
          <a:p>
            <a:r>
              <a:rPr lang="en-US">
                <a:solidFill>
                  <a:schemeClr val="bg2"/>
                </a:solidFill>
                <a:latin typeface="Overpass Mono" panose="020B0604020202020204" charset="0"/>
              </a:rPr>
              <a:t>Advantages</a:t>
            </a:r>
            <a:r>
              <a:rPr lang="en-US">
                <a:solidFill>
                  <a:schemeClr val="tx2"/>
                </a:solidFill>
                <a:latin typeface="Overpass Mono" panose="020B0604020202020204" charset="0"/>
              </a:rPr>
              <a:t> </a:t>
            </a:r>
            <a:r>
              <a:rPr lang="en-US">
                <a:solidFill>
                  <a:schemeClr val="bg1"/>
                </a:solidFill>
                <a:latin typeface="Overpass Mono" panose="020B0604020202020204" charset="0"/>
              </a:rPr>
              <a:t>and</a:t>
            </a:r>
            <a:r>
              <a:rPr lang="en-US">
                <a:solidFill>
                  <a:schemeClr val="tx2"/>
                </a:solidFill>
                <a:latin typeface="Overpass Mono" panose="020B0604020202020204" charset="0"/>
              </a:rPr>
              <a:t> Disadvantages</a:t>
            </a:r>
          </a:p>
        </p:txBody>
      </p:sp>
    </p:spTree>
    <p:extLst>
      <p:ext uri="{BB962C8B-B14F-4D97-AF65-F5344CB8AC3E}">
        <p14:creationId xmlns:p14="http://schemas.microsoft.com/office/powerpoint/2010/main" val="16776052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Bảng 14">
            <a:extLst>
              <a:ext uri="{FF2B5EF4-FFF2-40B4-BE49-F238E27FC236}">
                <a16:creationId xmlns:a16="http://schemas.microsoft.com/office/drawing/2014/main" id="{CC192BBB-89A3-D01E-9A96-B6462065BB1B}"/>
              </a:ext>
            </a:extLst>
          </p:cNvPr>
          <p:cNvGraphicFramePr>
            <a:graphicFrameLocks noGrp="1"/>
          </p:cNvGraphicFramePr>
          <p:nvPr>
            <p:extLst>
              <p:ext uri="{D42A27DB-BD31-4B8C-83A1-F6EECF244321}">
                <p14:modId xmlns:p14="http://schemas.microsoft.com/office/powerpoint/2010/main" val="1436947166"/>
              </p:ext>
            </p:extLst>
          </p:nvPr>
        </p:nvGraphicFramePr>
        <p:xfrm>
          <a:off x="367146" y="870568"/>
          <a:ext cx="8589816" cy="3818917"/>
        </p:xfrm>
        <a:graphic>
          <a:graphicData uri="http://schemas.openxmlformats.org/drawingml/2006/table">
            <a:tbl>
              <a:tblPr firstRow="1" firstCol="1" bandRow="1">
                <a:tableStyleId>{DD5C5D38-65A5-49B3-8FC7-B392392EDF6E}</a:tableStyleId>
              </a:tblPr>
              <a:tblGrid>
                <a:gridCol w="1482436">
                  <a:extLst>
                    <a:ext uri="{9D8B030D-6E8A-4147-A177-3AD203B41FA5}">
                      <a16:colId xmlns:a16="http://schemas.microsoft.com/office/drawing/2014/main" val="889330470"/>
                    </a:ext>
                  </a:extLst>
                </a:gridCol>
                <a:gridCol w="2379051">
                  <a:extLst>
                    <a:ext uri="{9D8B030D-6E8A-4147-A177-3AD203B41FA5}">
                      <a16:colId xmlns:a16="http://schemas.microsoft.com/office/drawing/2014/main" val="3683375905"/>
                    </a:ext>
                  </a:extLst>
                </a:gridCol>
                <a:gridCol w="2574972">
                  <a:extLst>
                    <a:ext uri="{9D8B030D-6E8A-4147-A177-3AD203B41FA5}">
                      <a16:colId xmlns:a16="http://schemas.microsoft.com/office/drawing/2014/main" val="921416416"/>
                    </a:ext>
                  </a:extLst>
                </a:gridCol>
                <a:gridCol w="2153357">
                  <a:extLst>
                    <a:ext uri="{9D8B030D-6E8A-4147-A177-3AD203B41FA5}">
                      <a16:colId xmlns:a16="http://schemas.microsoft.com/office/drawing/2014/main" val="2835453527"/>
                    </a:ext>
                  </a:extLst>
                </a:gridCol>
              </a:tblGrid>
              <a:tr h="267434">
                <a:tc>
                  <a:txBody>
                    <a:bodyPr/>
                    <a:lstStyle/>
                    <a:p>
                      <a:pPr marL="0" marR="0" algn="ctr">
                        <a:lnSpc>
                          <a:spcPct val="150000"/>
                        </a:lnSpc>
                        <a:spcBef>
                          <a:spcPts val="0"/>
                        </a:spcBef>
                        <a:spcAft>
                          <a:spcPts val="0"/>
                        </a:spcAft>
                      </a:pPr>
                      <a:r>
                        <a:rPr lang="en-US" sz="1400" b="1">
                          <a:solidFill>
                            <a:schemeClr val="bg1">
                              <a:lumMod val="95000"/>
                            </a:schemeClr>
                          </a:solidFill>
                          <a:effectLst/>
                          <a:latin typeface="Cambria" panose="02040503050406030204" pitchFamily="18" charset="0"/>
                          <a:ea typeface="Cambria" panose="02040503050406030204" pitchFamily="18" charset="0"/>
                        </a:rPr>
                        <a:t>Platform</a:t>
                      </a:r>
                      <a:endParaRPr lang="en-US" sz="1400" b="1">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tx2"/>
                    </a:solidFill>
                  </a:tcPr>
                </a:tc>
                <a:tc>
                  <a:txBody>
                    <a:bodyPr/>
                    <a:lstStyle/>
                    <a:p>
                      <a:pPr marL="0" marR="0" algn="ctr">
                        <a:lnSpc>
                          <a:spcPct val="150000"/>
                        </a:lnSpc>
                        <a:spcBef>
                          <a:spcPts val="0"/>
                        </a:spcBef>
                        <a:spcAft>
                          <a:spcPts val="0"/>
                        </a:spcAft>
                      </a:pPr>
                      <a:r>
                        <a:rPr lang="en-US" sz="1400" b="1">
                          <a:solidFill>
                            <a:schemeClr val="bg1">
                              <a:lumMod val="95000"/>
                            </a:schemeClr>
                          </a:solidFill>
                          <a:effectLst/>
                          <a:latin typeface="Cambria" panose="02040503050406030204" pitchFamily="18" charset="0"/>
                          <a:ea typeface="Cambria" panose="02040503050406030204" pitchFamily="18" charset="0"/>
                        </a:rPr>
                        <a:t>Description</a:t>
                      </a:r>
                      <a:endParaRPr lang="en-US" sz="1400" b="1">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tx2"/>
                    </a:solidFill>
                  </a:tcPr>
                </a:tc>
                <a:tc>
                  <a:txBody>
                    <a:bodyPr/>
                    <a:lstStyle/>
                    <a:p>
                      <a:pPr marL="0" marR="0" algn="ctr">
                        <a:lnSpc>
                          <a:spcPct val="150000"/>
                        </a:lnSpc>
                        <a:spcBef>
                          <a:spcPts val="0"/>
                        </a:spcBef>
                        <a:spcAft>
                          <a:spcPts val="0"/>
                        </a:spcAft>
                      </a:pPr>
                      <a:r>
                        <a:rPr lang="en-US" sz="1400" b="1">
                          <a:solidFill>
                            <a:schemeClr val="bg1">
                              <a:lumMod val="95000"/>
                            </a:schemeClr>
                          </a:solidFill>
                          <a:effectLst/>
                          <a:latin typeface="Cambria" panose="02040503050406030204" pitchFamily="18" charset="0"/>
                          <a:ea typeface="Cambria" panose="02040503050406030204" pitchFamily="18" charset="0"/>
                        </a:rPr>
                        <a:t>Pros</a:t>
                      </a:r>
                      <a:endParaRPr lang="en-US" sz="1400" b="1">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tx2"/>
                    </a:solidFill>
                  </a:tcPr>
                </a:tc>
                <a:tc>
                  <a:txBody>
                    <a:bodyPr/>
                    <a:lstStyle/>
                    <a:p>
                      <a:pPr marL="0" marR="0" algn="ctr">
                        <a:lnSpc>
                          <a:spcPct val="150000"/>
                        </a:lnSpc>
                        <a:spcBef>
                          <a:spcPts val="0"/>
                        </a:spcBef>
                        <a:spcAft>
                          <a:spcPts val="0"/>
                        </a:spcAft>
                      </a:pPr>
                      <a:r>
                        <a:rPr lang="en-US" sz="1400" b="1">
                          <a:solidFill>
                            <a:schemeClr val="bg1">
                              <a:lumMod val="95000"/>
                            </a:schemeClr>
                          </a:solidFill>
                          <a:effectLst/>
                          <a:latin typeface="Cambria" panose="02040503050406030204" pitchFamily="18" charset="0"/>
                          <a:ea typeface="Cambria" panose="02040503050406030204" pitchFamily="18" charset="0"/>
                        </a:rPr>
                        <a:t>Cons</a:t>
                      </a:r>
                      <a:endParaRPr lang="en-US" sz="1400" b="1">
                        <a:solidFill>
                          <a:schemeClr val="bg1">
                            <a:lumMod val="9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tx2"/>
                    </a:solidFill>
                  </a:tcPr>
                </a:tc>
                <a:extLst>
                  <a:ext uri="{0D108BD9-81ED-4DB2-BD59-A6C34878D82A}">
                    <a16:rowId xmlns:a16="http://schemas.microsoft.com/office/drawing/2014/main" val="1181267166"/>
                  </a:ext>
                </a:extLst>
              </a:tr>
              <a:tr h="834002">
                <a:tc>
                  <a:txBody>
                    <a:bodyPr/>
                    <a:lstStyle/>
                    <a:p>
                      <a:pPr marL="0" marR="0" algn="ctr">
                        <a:lnSpc>
                          <a:spcPct val="150000"/>
                        </a:lnSpc>
                        <a:spcBef>
                          <a:spcPts val="0"/>
                        </a:spcBef>
                        <a:spcAft>
                          <a:spcPts val="0"/>
                        </a:spcAft>
                      </a:pPr>
                      <a:r>
                        <a:rPr lang="en-US" sz="1400" b="1">
                          <a:solidFill>
                            <a:schemeClr val="tx1">
                              <a:lumMod val="75000"/>
                            </a:schemeClr>
                          </a:solidFill>
                          <a:effectLst/>
                          <a:latin typeface="Cambria" panose="02040503050406030204" pitchFamily="18" charset="0"/>
                          <a:ea typeface="Cambria" panose="02040503050406030204" pitchFamily="18" charset="0"/>
                        </a:rPr>
                        <a:t>TFX</a:t>
                      </a:r>
                      <a:endParaRPr lang="en-US" sz="1400" b="1">
                        <a:solidFill>
                          <a:schemeClr val="tx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1"/>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Platform end-to-end của Google giúp xây dựng các pineline học máy có quy mô lớn trên Tensorflow.</a:t>
                      </a:r>
                    </a:p>
                  </a:txBody>
                  <a:tcPr marL="34425" marR="34425" marT="0" marB="0">
                    <a:solidFill>
                      <a:schemeClr val="bg2"/>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rPr>
                        <a:t>Tích hợp chặt chẽ với TensorFlow và cung cấp các thành phần để xử lý dữ liệu, đào tạo và đánh giá mô hình, và triển khai mô hình.</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Để sử dụng tốt yêu cầu phải có kinh nghiệm. Gặp vài hạn chế khi sử dụng trên các nền tảng không phải của Google.</a:t>
                      </a:r>
                    </a:p>
                  </a:txBody>
                  <a:tcPr marL="34425" marR="34425" marT="0" marB="0">
                    <a:solidFill>
                      <a:schemeClr val="bg2"/>
                    </a:solidFill>
                  </a:tcPr>
                </a:tc>
                <a:extLst>
                  <a:ext uri="{0D108BD9-81ED-4DB2-BD59-A6C34878D82A}">
                    <a16:rowId xmlns:a16="http://schemas.microsoft.com/office/drawing/2014/main" val="2296772742"/>
                  </a:ext>
                </a:extLst>
              </a:tr>
              <a:tr h="826245">
                <a:tc>
                  <a:txBody>
                    <a:bodyPr/>
                    <a:lstStyle/>
                    <a:p>
                      <a:pPr marL="0" marR="0" algn="ctr">
                        <a:lnSpc>
                          <a:spcPct val="150000"/>
                        </a:lnSpc>
                        <a:spcBef>
                          <a:spcPts val="0"/>
                        </a:spcBef>
                        <a:spcAft>
                          <a:spcPts val="0"/>
                        </a:spcAft>
                      </a:pPr>
                      <a:r>
                        <a:rPr lang="en-US" sz="1200" b="1" dirty="0">
                          <a:solidFill>
                            <a:schemeClr val="tx1">
                              <a:lumMod val="75000"/>
                            </a:schemeClr>
                          </a:solidFill>
                          <a:effectLst/>
                          <a:latin typeface="Cambria" panose="02040503050406030204" pitchFamily="18" charset="0"/>
                          <a:ea typeface="Cambria" panose="02040503050406030204" pitchFamily="18" charset="0"/>
                        </a:rPr>
                        <a:t>Kubeflow Pipelines</a:t>
                      </a:r>
                      <a:endParaRPr lang="en-US" sz="1200" b="1" dirty="0">
                        <a:solidFill>
                          <a:schemeClr val="tx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1"/>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rPr>
                        <a:t>Platform mã nguồn mở để xây dựng và triển khai quy trình học máy end-to-end trên Kubernetes.</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vi-VN" sz="1000">
                          <a:solidFill>
                            <a:srgbClr val="000000"/>
                          </a:solidFill>
                          <a:effectLst/>
                          <a:latin typeface="Cambria" panose="02040503050406030204" pitchFamily="18" charset="0"/>
                          <a:ea typeface="Cambria" panose="02040503050406030204" pitchFamily="18" charset="0"/>
                        </a:rPr>
                        <a:t>Khả năng mở rộng và linh hoạt cao do dựa vào Kubernetes để quản lý tất cả việc thực thi mã, quản lý tài nguyên và mạng.</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Để sử dụng tốt yêu cầu phải có kinh nghiệm. </a:t>
                      </a:r>
                    </a:p>
                  </a:txBody>
                  <a:tcPr marL="34425" marR="34425" marT="0" marB="0">
                    <a:solidFill>
                      <a:schemeClr val="bg2"/>
                    </a:solidFill>
                  </a:tcPr>
                </a:tc>
                <a:extLst>
                  <a:ext uri="{0D108BD9-81ED-4DB2-BD59-A6C34878D82A}">
                    <a16:rowId xmlns:a16="http://schemas.microsoft.com/office/drawing/2014/main" val="326980463"/>
                  </a:ext>
                </a:extLst>
              </a:tr>
              <a:tr h="886373">
                <a:tc>
                  <a:txBody>
                    <a:bodyPr/>
                    <a:lstStyle/>
                    <a:p>
                      <a:pPr marL="0" marR="0" algn="ctr">
                        <a:lnSpc>
                          <a:spcPct val="150000"/>
                        </a:lnSpc>
                        <a:spcBef>
                          <a:spcPts val="0"/>
                        </a:spcBef>
                        <a:spcAft>
                          <a:spcPts val="0"/>
                        </a:spcAft>
                      </a:pPr>
                      <a:r>
                        <a:rPr lang="en-US" sz="1400" b="1">
                          <a:solidFill>
                            <a:schemeClr val="tx1">
                              <a:lumMod val="75000"/>
                            </a:schemeClr>
                          </a:solidFill>
                          <a:effectLst/>
                          <a:latin typeface="Cambria" panose="02040503050406030204" pitchFamily="18" charset="0"/>
                          <a:ea typeface="Cambria" panose="02040503050406030204" pitchFamily="18" charset="0"/>
                        </a:rPr>
                        <a:t>Apache Airflow</a:t>
                      </a:r>
                      <a:endParaRPr lang="en-US" sz="1400" b="1">
                        <a:solidFill>
                          <a:schemeClr val="tx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1"/>
                    </a:solidFill>
                  </a:tcPr>
                </a:tc>
                <a:tc>
                  <a:txBody>
                    <a:bodyPr/>
                    <a:lstStyle/>
                    <a:p>
                      <a:pPr marL="0" marR="0">
                        <a:lnSpc>
                          <a:spcPct val="107000"/>
                        </a:lnSpc>
                        <a:spcBef>
                          <a:spcPts val="600"/>
                        </a:spcBef>
                        <a:spcAft>
                          <a:spcPts val="600"/>
                        </a:spcAft>
                      </a:pPr>
                      <a:r>
                        <a:rPr lang="en-US" sz="1000">
                          <a:solidFill>
                            <a:srgbClr val="000000"/>
                          </a:solidFill>
                          <a:effectLst/>
                          <a:latin typeface="Cambria" panose="02040503050406030204" pitchFamily="18" charset="0"/>
                          <a:ea typeface="Cambria" panose="02040503050406030204" pitchFamily="18" charset="0"/>
                        </a:rPr>
                        <a:t>Platform mã nguồn mở để lập lịch và giám sát các quy trình làm việc dưới dạng mã Python. </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vi-VN" sz="1000">
                          <a:solidFill>
                            <a:srgbClr val="000000"/>
                          </a:solidFill>
                          <a:effectLst/>
                          <a:latin typeface="Cambria" panose="02040503050406030204" pitchFamily="18" charset="0"/>
                          <a:ea typeface="Cambria" panose="02040503050406030204" pitchFamily="18" charset="0"/>
                        </a:rPr>
                        <a:t>Có một thư viện lớn các</a:t>
                      </a:r>
                      <a:r>
                        <a:rPr lang="en-US" sz="1000">
                          <a:solidFill>
                            <a:srgbClr val="000000"/>
                          </a:solidFill>
                          <a:effectLst/>
                          <a:latin typeface="Cambria" panose="02040503050406030204" pitchFamily="18" charset="0"/>
                          <a:ea typeface="Cambria" panose="02040503050406030204" pitchFamily="18" charset="0"/>
                        </a:rPr>
                        <a:t> công cụ</a:t>
                      </a:r>
                      <a:r>
                        <a:rPr lang="vi-VN" sz="1000">
                          <a:solidFill>
                            <a:srgbClr val="000000"/>
                          </a:solidFill>
                          <a:effectLst/>
                          <a:latin typeface="Cambria" panose="02040503050406030204" pitchFamily="18" charset="0"/>
                          <a:ea typeface="Cambria" panose="02040503050406030204" pitchFamily="18" charset="0"/>
                        </a:rPr>
                        <a:t>.</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vi-VN" sz="1000">
                          <a:solidFill>
                            <a:srgbClr val="000000"/>
                          </a:solidFill>
                          <a:effectLst/>
                          <a:latin typeface="Cambria" panose="02040503050406030204" pitchFamily="18" charset="0"/>
                          <a:ea typeface="Cambria" panose="02040503050406030204" pitchFamily="18" charset="0"/>
                        </a:rPr>
                        <a:t>Giao diện người dùng có thể không phản hồi nhanh và</a:t>
                      </a:r>
                      <a:r>
                        <a:rPr lang="en-US" sz="1000">
                          <a:solidFill>
                            <a:srgbClr val="000000"/>
                          </a:solidFill>
                          <a:effectLst/>
                          <a:latin typeface="Cambria" panose="02040503050406030204" pitchFamily="18" charset="0"/>
                          <a:ea typeface="Cambria" panose="02040503050406030204" pitchFamily="18" charset="0"/>
                        </a:rPr>
                        <a:t> không phù hợp cho những mô hình học máy đặc biệt.</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extLst>
                  <a:ext uri="{0D108BD9-81ED-4DB2-BD59-A6C34878D82A}">
                    <a16:rowId xmlns:a16="http://schemas.microsoft.com/office/drawing/2014/main" val="3939310342"/>
                  </a:ext>
                </a:extLst>
              </a:tr>
              <a:tr h="939676">
                <a:tc>
                  <a:txBody>
                    <a:bodyPr/>
                    <a:lstStyle/>
                    <a:p>
                      <a:pPr marL="0" marR="0" algn="ctr">
                        <a:lnSpc>
                          <a:spcPct val="150000"/>
                        </a:lnSpc>
                        <a:spcBef>
                          <a:spcPts val="0"/>
                        </a:spcBef>
                        <a:spcAft>
                          <a:spcPts val="0"/>
                        </a:spcAft>
                      </a:pPr>
                      <a:r>
                        <a:rPr lang="en-US" sz="1400" b="1">
                          <a:solidFill>
                            <a:schemeClr val="tx1">
                              <a:lumMod val="75000"/>
                            </a:schemeClr>
                          </a:solidFill>
                          <a:effectLst/>
                          <a:latin typeface="Cambria" panose="02040503050406030204" pitchFamily="18" charset="0"/>
                          <a:ea typeface="Cambria" panose="02040503050406030204" pitchFamily="18" charset="0"/>
                        </a:rPr>
                        <a:t>MLflow</a:t>
                      </a:r>
                      <a:endParaRPr lang="en-US" sz="1400" b="1">
                        <a:solidFill>
                          <a:schemeClr val="tx1">
                            <a:lumMod val="75000"/>
                          </a:schemeClr>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1"/>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rPr>
                        <a:t>Platform mã nguồn mở để quản lý vòng đời của quy trình học máy.</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vi-VN" sz="1000">
                          <a:solidFill>
                            <a:srgbClr val="000000"/>
                          </a:solidFill>
                          <a:effectLst/>
                          <a:latin typeface="Cambria" panose="02040503050406030204" pitchFamily="18" charset="0"/>
                          <a:ea typeface="Cambria" panose="02040503050406030204" pitchFamily="18" charset="0"/>
                        </a:rPr>
                        <a:t>Tương thích với nhiều nền tảng học máy khác nhau</a:t>
                      </a:r>
                      <a:r>
                        <a:rPr lang="en-US" sz="1000">
                          <a:solidFill>
                            <a:srgbClr val="000000"/>
                          </a:solidFill>
                          <a:effectLst/>
                          <a:latin typeface="Cambria" panose="02040503050406030204" pitchFamily="18" charset="0"/>
                          <a:ea typeface="Cambria" panose="02040503050406030204" pitchFamily="18" charset="0"/>
                        </a:rPr>
                        <a:t>.</a:t>
                      </a:r>
                      <a:endPar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endParaRPr>
                    </a:p>
                  </a:txBody>
                  <a:tcPr marL="34425" marR="34425" marT="0" marB="0">
                    <a:solidFill>
                      <a:schemeClr val="bg2"/>
                    </a:solidFill>
                  </a:tcPr>
                </a:tc>
                <a:tc>
                  <a:txBody>
                    <a:bodyPr/>
                    <a:lstStyle/>
                    <a:p>
                      <a:pPr marL="0" marR="0">
                        <a:lnSpc>
                          <a:spcPct val="150000"/>
                        </a:lnSpc>
                        <a:spcBef>
                          <a:spcPts val="0"/>
                        </a:spcBef>
                        <a:spcAft>
                          <a:spcPts val="0"/>
                        </a:spcAft>
                      </a:pPr>
                      <a:r>
                        <a:rPr lang="en-US" sz="1000">
                          <a:solidFill>
                            <a:srgbClr val="000000"/>
                          </a:solidFill>
                          <a:effectLst/>
                          <a:latin typeface="Cambria" panose="02040503050406030204" pitchFamily="18" charset="0"/>
                          <a:ea typeface="Cambria" panose="02040503050406030204" pitchFamily="18" charset="0"/>
                          <a:cs typeface="Times New Roman" panose="02020603050405020304" pitchFamily="18" charset="0"/>
                        </a:rPr>
                        <a:t>Các dịch vụ về model serving chưa thực sự tốt.</a:t>
                      </a:r>
                    </a:p>
                  </a:txBody>
                  <a:tcPr marL="34425" marR="34425" marT="0" marB="0">
                    <a:solidFill>
                      <a:schemeClr val="bg2"/>
                    </a:solidFill>
                  </a:tcPr>
                </a:tc>
                <a:extLst>
                  <a:ext uri="{0D108BD9-81ED-4DB2-BD59-A6C34878D82A}">
                    <a16:rowId xmlns:a16="http://schemas.microsoft.com/office/drawing/2014/main" val="1568617685"/>
                  </a:ext>
                </a:extLst>
              </a:tr>
            </a:tbl>
          </a:graphicData>
        </a:graphic>
      </p:graphicFrame>
      <p:sp>
        <p:nvSpPr>
          <p:cNvPr id="17" name="Hộp Văn bản 16">
            <a:extLst>
              <a:ext uri="{FF2B5EF4-FFF2-40B4-BE49-F238E27FC236}">
                <a16:creationId xmlns:a16="http://schemas.microsoft.com/office/drawing/2014/main" id="{B8CE8FA9-EBF5-EDEB-88C9-D769352A1214}"/>
              </a:ext>
            </a:extLst>
          </p:cNvPr>
          <p:cNvSpPr txBox="1"/>
          <p:nvPr/>
        </p:nvSpPr>
        <p:spPr>
          <a:xfrm>
            <a:off x="2043546" y="193969"/>
            <a:ext cx="4572000" cy="523220"/>
          </a:xfrm>
          <a:prstGeom prst="rect">
            <a:avLst/>
          </a:prstGeom>
          <a:noFill/>
        </p:spPr>
        <p:txBody>
          <a:bodyPr wrap="square">
            <a:spAutoFit/>
          </a:bodyPr>
          <a:lstStyle/>
          <a:p>
            <a:pPr algn="ctr"/>
            <a:r>
              <a:rPr lang="en-US"/>
              <a:t>	</a:t>
            </a:r>
            <a:r>
              <a:rPr lang="en-US" sz="2800" b="1">
                <a:solidFill>
                  <a:schemeClr val="bg2">
                    <a:lumMod val="60000"/>
                    <a:lumOff val="40000"/>
                  </a:schemeClr>
                </a:solidFill>
              </a:rPr>
              <a:t>Other solutions</a:t>
            </a:r>
          </a:p>
        </p:txBody>
      </p:sp>
      <p:pic>
        <p:nvPicPr>
          <p:cNvPr id="3076" name="Picture 4" descr="Windows Machine Learning tutorials | Microsoft Learn">
            <a:extLst>
              <a:ext uri="{FF2B5EF4-FFF2-40B4-BE49-F238E27FC236}">
                <a16:creationId xmlns:a16="http://schemas.microsoft.com/office/drawing/2014/main" id="{569F5238-0390-3A9A-D302-5EB3A4FA0CF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7643" y="1444578"/>
            <a:ext cx="1002490" cy="64077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Kubeflow - Data Science on Steroids | SUSE Communities">
            <a:extLst>
              <a:ext uri="{FF2B5EF4-FFF2-40B4-BE49-F238E27FC236}">
                <a16:creationId xmlns:a16="http://schemas.microsoft.com/office/drawing/2014/main" id="{49437C3F-53C8-D789-1FC7-B4FFEF0F9F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09" y="2274686"/>
            <a:ext cx="1248787" cy="476100"/>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Airflow 1.11 Crack 2020 Torrent License Key [Win + MAC] Full Download">
            <a:extLst>
              <a:ext uri="{FF2B5EF4-FFF2-40B4-BE49-F238E27FC236}">
                <a16:creationId xmlns:a16="http://schemas.microsoft.com/office/drawing/2014/main" id="{EC62C7D6-6A90-BD4B-C692-FEF1CA5A1FB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638" y="3215503"/>
            <a:ext cx="1110500" cy="428969"/>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Concepts — MLflow 0.2.1 documentation">
            <a:extLst>
              <a:ext uri="{FF2B5EF4-FFF2-40B4-BE49-F238E27FC236}">
                <a16:creationId xmlns:a16="http://schemas.microsoft.com/office/drawing/2014/main" id="{AF3D65D9-7A81-51F4-4E7D-F96B867C1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7643" y="4154904"/>
            <a:ext cx="852771" cy="327435"/>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58EEEF14-716E-E4D0-67F6-BACA9EB86DCD}"/>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32</a:t>
            </a:r>
          </a:p>
        </p:txBody>
      </p:sp>
    </p:spTree>
    <p:extLst>
      <p:ext uri="{BB962C8B-B14F-4D97-AF65-F5344CB8AC3E}">
        <p14:creationId xmlns:p14="http://schemas.microsoft.com/office/powerpoint/2010/main" val="2764753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êu đề phụ 9">
            <a:extLst>
              <a:ext uri="{FF2B5EF4-FFF2-40B4-BE49-F238E27FC236}">
                <a16:creationId xmlns:a16="http://schemas.microsoft.com/office/drawing/2014/main" id="{E8E2A9E6-C605-AF03-99EB-23B4B036B2FD}"/>
              </a:ext>
            </a:extLst>
          </p:cNvPr>
          <p:cNvSpPr>
            <a:spLocks noGrp="1"/>
          </p:cNvSpPr>
          <p:nvPr>
            <p:ph type="subTitle" idx="6"/>
          </p:nvPr>
        </p:nvSpPr>
        <p:spPr>
          <a:xfrm>
            <a:off x="1010007" y="1341642"/>
            <a:ext cx="7367241" cy="2219990"/>
          </a:xfrm>
        </p:spPr>
        <p:txBody>
          <a:bodyPr/>
          <a:lstStyle/>
          <a:p>
            <a:pPr marL="114300" indent="0" algn="l">
              <a:buClr>
                <a:schemeClr val="bg2"/>
              </a:buClr>
            </a:pPr>
            <a:r>
              <a:rPr lang="en-US" sz="2400">
                <a:solidFill>
                  <a:schemeClr val="tx2"/>
                </a:solidFill>
                <a:latin typeface="Cambria" panose="02040503050406030204" pitchFamily="18" charset="0"/>
                <a:ea typeface="Cambria" panose="02040503050406030204" pitchFamily="18" charset="0"/>
              </a:rPr>
              <a:t>Cung </a:t>
            </a:r>
            <a:r>
              <a:rPr lang="en-US" sz="2400" err="1">
                <a:solidFill>
                  <a:schemeClr val="tx2"/>
                </a:solidFill>
                <a:latin typeface="Cambria" panose="02040503050406030204" pitchFamily="18" charset="0"/>
                <a:ea typeface="Cambria" panose="02040503050406030204" pitchFamily="18" charset="0"/>
              </a:rPr>
              <a:t>cấp</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các</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công</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cụ</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cần</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thiết</a:t>
            </a:r>
            <a:r>
              <a:rPr lang="en-US" sz="2400">
                <a:solidFill>
                  <a:schemeClr val="tx2"/>
                </a:solidFill>
                <a:latin typeface="Cambria" panose="02040503050406030204" pitchFamily="18" charset="0"/>
                <a:ea typeface="Cambria" panose="02040503050406030204" pitchFamily="18" charset="0"/>
              </a:rPr>
              <a:t>.</a:t>
            </a:r>
          </a:p>
          <a:p>
            <a:pPr algn="l">
              <a:buClr>
                <a:schemeClr val="bg2"/>
              </a:buClr>
              <a:buFont typeface="Wingdings" panose="05000000000000000000" pitchFamily="2" charset="2"/>
              <a:buChar char="v"/>
            </a:pPr>
            <a:endParaRPr lang="en-US" sz="2400">
              <a:solidFill>
                <a:schemeClr val="tx2"/>
              </a:solidFill>
              <a:latin typeface="Cambria" panose="02040503050406030204" pitchFamily="18" charset="0"/>
              <a:ea typeface="Cambria" panose="02040503050406030204" pitchFamily="18" charset="0"/>
            </a:endParaRPr>
          </a:p>
          <a:p>
            <a:pPr marL="114300" indent="0" algn="l">
              <a:buClr>
                <a:schemeClr val="bg2"/>
              </a:buClr>
            </a:pPr>
            <a:r>
              <a:rPr lang="en-US" sz="2400" err="1">
                <a:solidFill>
                  <a:schemeClr val="bg2"/>
                </a:solidFill>
                <a:latin typeface="Cambria" panose="02040503050406030204" pitchFamily="18" charset="0"/>
                <a:ea typeface="Cambria" panose="02040503050406030204" pitchFamily="18" charset="0"/>
              </a:rPr>
              <a:t>Tự</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động</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hóa</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quy</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trình</a:t>
            </a:r>
            <a:r>
              <a:rPr lang="en-US" sz="2400">
                <a:solidFill>
                  <a:schemeClr val="bg2"/>
                </a:solidFill>
                <a:latin typeface="Cambria" panose="02040503050406030204" pitchFamily="18" charset="0"/>
                <a:ea typeface="Cambria" panose="02040503050406030204" pitchFamily="18" charset="0"/>
              </a:rPr>
              <a:t>.</a:t>
            </a:r>
          </a:p>
          <a:p>
            <a:pPr algn="l">
              <a:buClr>
                <a:schemeClr val="bg2"/>
              </a:buClr>
              <a:buFont typeface="Wingdings" panose="05000000000000000000" pitchFamily="2" charset="2"/>
              <a:buChar char="v"/>
            </a:pPr>
            <a:endParaRPr lang="en-US" sz="2400">
              <a:solidFill>
                <a:schemeClr val="tx2"/>
              </a:solidFill>
              <a:latin typeface="Cambria" panose="02040503050406030204" pitchFamily="18" charset="0"/>
              <a:ea typeface="Cambria" panose="02040503050406030204" pitchFamily="18" charset="0"/>
            </a:endParaRPr>
          </a:p>
          <a:p>
            <a:pPr marL="114300" indent="0" algn="l">
              <a:buClr>
                <a:schemeClr val="bg2"/>
              </a:buClr>
            </a:pPr>
            <a:r>
              <a:rPr lang="en-US" sz="2400" err="1">
                <a:solidFill>
                  <a:schemeClr val="tx2"/>
                </a:solidFill>
                <a:latin typeface="Cambria" panose="02040503050406030204" pitchFamily="18" charset="0"/>
                <a:ea typeface="Cambria" panose="02040503050406030204" pitchFamily="18" charset="0"/>
              </a:rPr>
              <a:t>Xây</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dựng</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các</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pineline</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cần</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sự</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linh</a:t>
            </a:r>
            <a:r>
              <a:rPr lang="en-US" sz="2400">
                <a:solidFill>
                  <a:schemeClr val="tx2"/>
                </a:solidFill>
                <a:latin typeface="Cambria" panose="02040503050406030204" pitchFamily="18" charset="0"/>
                <a:ea typeface="Cambria" panose="02040503050406030204" pitchFamily="18" charset="0"/>
              </a:rPr>
              <a:t> </a:t>
            </a:r>
            <a:r>
              <a:rPr lang="en-US" sz="2400" err="1">
                <a:solidFill>
                  <a:schemeClr val="tx2"/>
                </a:solidFill>
                <a:latin typeface="Cambria" panose="02040503050406030204" pitchFamily="18" charset="0"/>
                <a:ea typeface="Cambria" panose="02040503050406030204" pitchFamily="18" charset="0"/>
              </a:rPr>
              <a:t>hoạt</a:t>
            </a:r>
            <a:r>
              <a:rPr lang="en-US" sz="2400">
                <a:solidFill>
                  <a:schemeClr val="tx2"/>
                </a:solidFill>
                <a:latin typeface="Cambria" panose="02040503050406030204" pitchFamily="18" charset="0"/>
                <a:ea typeface="Cambria" panose="02040503050406030204" pitchFamily="18" charset="0"/>
              </a:rPr>
              <a:t>.</a:t>
            </a:r>
          </a:p>
          <a:p>
            <a:pPr algn="l">
              <a:buClr>
                <a:schemeClr val="bg2"/>
              </a:buClr>
              <a:buFont typeface="Wingdings" panose="05000000000000000000" pitchFamily="2" charset="2"/>
              <a:buChar char="v"/>
            </a:pPr>
            <a:endParaRPr lang="en-US" sz="2400">
              <a:solidFill>
                <a:schemeClr val="tx2"/>
              </a:solidFill>
              <a:latin typeface="Cambria" panose="02040503050406030204" pitchFamily="18" charset="0"/>
              <a:ea typeface="Cambria" panose="02040503050406030204" pitchFamily="18" charset="0"/>
            </a:endParaRPr>
          </a:p>
          <a:p>
            <a:pPr marL="114300" indent="0" algn="l">
              <a:buClr>
                <a:schemeClr val="bg2"/>
              </a:buClr>
            </a:pPr>
            <a:r>
              <a:rPr lang="en-US" sz="2400" err="1">
                <a:solidFill>
                  <a:schemeClr val="bg2"/>
                </a:solidFill>
                <a:latin typeface="Cambria" panose="02040503050406030204" pitchFamily="18" charset="0"/>
                <a:ea typeface="Cambria" panose="02040503050406030204" pitchFamily="18" charset="0"/>
              </a:rPr>
              <a:t>Triển</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khai</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mô</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hình</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trong</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thực</a:t>
            </a:r>
            <a:r>
              <a:rPr lang="en-US" sz="2400">
                <a:solidFill>
                  <a:schemeClr val="bg2"/>
                </a:solidFill>
                <a:latin typeface="Cambria" panose="02040503050406030204" pitchFamily="18" charset="0"/>
                <a:ea typeface="Cambria" panose="02040503050406030204" pitchFamily="18" charset="0"/>
              </a:rPr>
              <a:t> </a:t>
            </a:r>
            <a:r>
              <a:rPr lang="en-US" sz="2400" err="1">
                <a:solidFill>
                  <a:schemeClr val="bg2"/>
                </a:solidFill>
                <a:latin typeface="Cambria" panose="02040503050406030204" pitchFamily="18" charset="0"/>
                <a:ea typeface="Cambria" panose="02040503050406030204" pitchFamily="18" charset="0"/>
              </a:rPr>
              <a:t>tế</a:t>
            </a:r>
            <a:r>
              <a:rPr lang="en-US" sz="2400">
                <a:solidFill>
                  <a:schemeClr val="bg2"/>
                </a:solidFill>
                <a:latin typeface="Cambria" panose="02040503050406030204" pitchFamily="18" charset="0"/>
                <a:ea typeface="Cambria" panose="02040503050406030204" pitchFamily="18" charset="0"/>
              </a:rPr>
              <a:t>.</a:t>
            </a:r>
          </a:p>
        </p:txBody>
      </p:sp>
      <p:sp>
        <p:nvSpPr>
          <p:cNvPr id="16" name="Tiêu đề 15">
            <a:extLst>
              <a:ext uri="{FF2B5EF4-FFF2-40B4-BE49-F238E27FC236}">
                <a16:creationId xmlns:a16="http://schemas.microsoft.com/office/drawing/2014/main" id="{8A6C6AF8-35B9-B66F-FDCD-A2615C3F2F91}"/>
              </a:ext>
            </a:extLst>
          </p:cNvPr>
          <p:cNvSpPr>
            <a:spLocks noGrp="1"/>
          </p:cNvSpPr>
          <p:nvPr>
            <p:ph type="title" idx="15"/>
          </p:nvPr>
        </p:nvSpPr>
        <p:spPr>
          <a:xfrm>
            <a:off x="1278000" y="342000"/>
            <a:ext cx="6916964" cy="669000"/>
          </a:xfrm>
        </p:spPr>
        <p:txBody>
          <a:bodyPr/>
          <a:lstStyle/>
          <a:p>
            <a:r>
              <a:rPr lang="en-US" sz="2800" dirty="0">
                <a:solidFill>
                  <a:schemeClr val="bg2"/>
                </a:solidFill>
              </a:rPr>
              <a:t>Application</a:t>
            </a:r>
          </a:p>
        </p:txBody>
      </p:sp>
      <p:sp>
        <p:nvSpPr>
          <p:cNvPr id="17" name="Tiêu đề phụ 9">
            <a:extLst>
              <a:ext uri="{FF2B5EF4-FFF2-40B4-BE49-F238E27FC236}">
                <a16:creationId xmlns:a16="http://schemas.microsoft.com/office/drawing/2014/main" id="{BA7E7FEE-6BD7-BB9A-E6B5-BE487D679622}"/>
              </a:ext>
            </a:extLst>
          </p:cNvPr>
          <p:cNvSpPr txBox="1">
            <a:spLocks/>
          </p:cNvSpPr>
          <p:nvPr/>
        </p:nvSpPr>
        <p:spPr>
          <a:xfrm>
            <a:off x="738852" y="1781579"/>
            <a:ext cx="3954776" cy="46683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400"/>
              <a:buFont typeface="Anaheim"/>
              <a:buNone/>
              <a:defRPr sz="1400" b="0" i="0" u="none" strike="noStrike" cap="none">
                <a:solidFill>
                  <a:schemeClr val="lt1"/>
                </a:solidFill>
                <a:latin typeface="Anaheim"/>
                <a:ea typeface="Anaheim"/>
                <a:cs typeface="Anaheim"/>
                <a:sym typeface="Anaheim"/>
              </a:defRPr>
            </a:lvl9pPr>
          </a:lstStyle>
          <a:p>
            <a:pPr algn="l"/>
            <a:endParaRPr lang="en-US" dirty="0"/>
          </a:p>
        </p:txBody>
      </p:sp>
      <p:pic>
        <p:nvPicPr>
          <p:cNvPr id="1026" name="Picture 2" descr="Tools Icon Png at Vectorified.com | Collection of Tools Icon Png free ...">
            <a:extLst>
              <a:ext uri="{FF2B5EF4-FFF2-40B4-BE49-F238E27FC236}">
                <a16:creationId xmlns:a16="http://schemas.microsoft.com/office/drawing/2014/main" id="{63035659-A749-409A-F587-3BEFC7248D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10277" y="399515"/>
            <a:ext cx="418677" cy="4186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utomation Icon Png #85289 - Free Icons Library">
            <a:extLst>
              <a:ext uri="{FF2B5EF4-FFF2-40B4-BE49-F238E27FC236}">
                <a16:creationId xmlns:a16="http://schemas.microsoft.com/office/drawing/2014/main" id="{D4C6137E-4EAF-5DC2-EDBD-8F0D2E19E7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341052" y="4081583"/>
            <a:ext cx="1002382" cy="100238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artners - XMPRO">
            <a:extLst>
              <a:ext uri="{FF2B5EF4-FFF2-40B4-BE49-F238E27FC236}">
                <a16:creationId xmlns:a16="http://schemas.microsoft.com/office/drawing/2014/main" id="{CB9A0A3B-4DAF-0A1B-BAD2-9A5459D0A5C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660" y="2797417"/>
            <a:ext cx="2843804" cy="2301180"/>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60CA72DC-EA67-EA1E-AA12-F318F909F2BC}"/>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33</a:t>
            </a:r>
          </a:p>
        </p:txBody>
      </p:sp>
    </p:spTree>
    <p:extLst>
      <p:ext uri="{BB962C8B-B14F-4D97-AF65-F5344CB8AC3E}">
        <p14:creationId xmlns:p14="http://schemas.microsoft.com/office/powerpoint/2010/main" val="1111786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a:extLst>
              <a:ext uri="{FF2B5EF4-FFF2-40B4-BE49-F238E27FC236}">
                <a16:creationId xmlns:a16="http://schemas.microsoft.com/office/drawing/2014/main" id="{9C7D53A4-B1B5-6C84-9930-34E7A8567643}"/>
              </a:ext>
            </a:extLst>
          </p:cNvPr>
          <p:cNvSpPr>
            <a:spLocks noGrp="1"/>
          </p:cNvSpPr>
          <p:nvPr>
            <p:ph type="title"/>
          </p:nvPr>
        </p:nvSpPr>
        <p:spPr>
          <a:xfrm>
            <a:off x="5173699" y="3088196"/>
            <a:ext cx="2747397" cy="1713304"/>
          </a:xfrm>
        </p:spPr>
        <p:txBody>
          <a:bodyPr/>
          <a:lstStyle/>
          <a:p>
            <a:r>
              <a:rPr lang="en-US" sz="1400" err="1"/>
              <a:t>Xử</a:t>
            </a:r>
            <a:r>
              <a:rPr lang="en-US" sz="1400"/>
              <a:t> </a:t>
            </a:r>
            <a:r>
              <a:rPr lang="en-US" sz="1400" err="1"/>
              <a:t>lí</a:t>
            </a:r>
            <a:r>
              <a:rPr lang="en-US" sz="1400"/>
              <a:t> </a:t>
            </a:r>
            <a:r>
              <a:rPr lang="en-US" sz="1400" err="1"/>
              <a:t>giọng</a:t>
            </a:r>
            <a:r>
              <a:rPr lang="en-US" sz="1400"/>
              <a:t> </a:t>
            </a:r>
            <a:r>
              <a:rPr lang="en-US" sz="1400" err="1"/>
              <a:t>nói</a:t>
            </a:r>
            <a:endParaRPr lang="en-US" sz="1400"/>
          </a:p>
        </p:txBody>
      </p:sp>
      <p:sp>
        <p:nvSpPr>
          <p:cNvPr id="7" name="Tiêu đề 6">
            <a:extLst>
              <a:ext uri="{FF2B5EF4-FFF2-40B4-BE49-F238E27FC236}">
                <a16:creationId xmlns:a16="http://schemas.microsoft.com/office/drawing/2014/main" id="{207CBCDF-0B87-8740-C304-EE1C4C5348D2}"/>
              </a:ext>
            </a:extLst>
          </p:cNvPr>
          <p:cNvSpPr>
            <a:spLocks noGrp="1"/>
          </p:cNvSpPr>
          <p:nvPr>
            <p:ph type="title" idx="3"/>
          </p:nvPr>
        </p:nvSpPr>
        <p:spPr>
          <a:xfrm>
            <a:off x="887918" y="1107636"/>
            <a:ext cx="2738584" cy="1801932"/>
          </a:xfrm>
        </p:spPr>
        <p:txBody>
          <a:bodyPr/>
          <a:lstStyle/>
          <a:p>
            <a:r>
              <a:rPr lang="en-US" sz="1400" err="1"/>
              <a:t>Xử</a:t>
            </a:r>
            <a:r>
              <a:rPr lang="en-US" sz="1400"/>
              <a:t> </a:t>
            </a:r>
            <a:r>
              <a:rPr lang="en-US" sz="1400" err="1"/>
              <a:t>lí</a:t>
            </a:r>
            <a:r>
              <a:rPr lang="en-US" sz="1400"/>
              <a:t> </a:t>
            </a:r>
            <a:r>
              <a:rPr lang="en-US" sz="1400" err="1"/>
              <a:t>ngôn</a:t>
            </a:r>
            <a:r>
              <a:rPr lang="en-US" sz="1400"/>
              <a:t> </a:t>
            </a:r>
            <a:r>
              <a:rPr lang="en-US" sz="1400" err="1"/>
              <a:t>ngữ</a:t>
            </a:r>
            <a:r>
              <a:rPr lang="en-US" sz="1400"/>
              <a:t> </a:t>
            </a:r>
            <a:r>
              <a:rPr lang="en-US" sz="1400" err="1"/>
              <a:t>tự</a:t>
            </a:r>
            <a:r>
              <a:rPr lang="en-US" sz="1400"/>
              <a:t> </a:t>
            </a:r>
            <a:r>
              <a:rPr lang="en-US" sz="1400" err="1"/>
              <a:t>nhiên</a:t>
            </a:r>
            <a:r>
              <a:rPr lang="en-US" sz="1400"/>
              <a:t> (NLP)</a:t>
            </a:r>
          </a:p>
        </p:txBody>
      </p:sp>
      <p:sp>
        <p:nvSpPr>
          <p:cNvPr id="9" name="Tiêu đề 8">
            <a:extLst>
              <a:ext uri="{FF2B5EF4-FFF2-40B4-BE49-F238E27FC236}">
                <a16:creationId xmlns:a16="http://schemas.microsoft.com/office/drawing/2014/main" id="{0653A8E1-C3FB-1EAD-9300-5B3B734E7E07}"/>
              </a:ext>
            </a:extLst>
          </p:cNvPr>
          <p:cNvSpPr>
            <a:spLocks noGrp="1"/>
          </p:cNvSpPr>
          <p:nvPr>
            <p:ph type="title" idx="5"/>
          </p:nvPr>
        </p:nvSpPr>
        <p:spPr>
          <a:xfrm>
            <a:off x="887918" y="3072886"/>
            <a:ext cx="2738583" cy="1801932"/>
          </a:xfrm>
        </p:spPr>
        <p:txBody>
          <a:bodyPr/>
          <a:lstStyle/>
          <a:p>
            <a:r>
              <a:rPr lang="en-US" sz="1400" err="1"/>
              <a:t>Xử</a:t>
            </a:r>
            <a:r>
              <a:rPr lang="en-US" sz="1400"/>
              <a:t> </a:t>
            </a:r>
            <a:r>
              <a:rPr lang="en-US" sz="1400" err="1"/>
              <a:t>lí</a:t>
            </a:r>
            <a:r>
              <a:rPr lang="en-US" sz="1400"/>
              <a:t> </a:t>
            </a:r>
            <a:r>
              <a:rPr lang="en-US" sz="1400" err="1"/>
              <a:t>hình</a:t>
            </a:r>
            <a:r>
              <a:rPr lang="en-US" sz="1400"/>
              <a:t> </a:t>
            </a:r>
            <a:r>
              <a:rPr lang="en-US" sz="1400" err="1"/>
              <a:t>ảnh</a:t>
            </a:r>
            <a:r>
              <a:rPr lang="en-US" sz="1400"/>
              <a:t> </a:t>
            </a:r>
          </a:p>
        </p:txBody>
      </p:sp>
      <p:sp>
        <p:nvSpPr>
          <p:cNvPr id="16" name="Tiêu đề 15">
            <a:extLst>
              <a:ext uri="{FF2B5EF4-FFF2-40B4-BE49-F238E27FC236}">
                <a16:creationId xmlns:a16="http://schemas.microsoft.com/office/drawing/2014/main" id="{8A6C6AF8-35B9-B66F-FDCD-A2615C3F2F91}"/>
              </a:ext>
            </a:extLst>
          </p:cNvPr>
          <p:cNvSpPr>
            <a:spLocks noGrp="1"/>
          </p:cNvSpPr>
          <p:nvPr>
            <p:ph type="title" idx="15"/>
          </p:nvPr>
        </p:nvSpPr>
        <p:spPr>
          <a:xfrm>
            <a:off x="1270566" y="148088"/>
            <a:ext cx="6916964" cy="669000"/>
          </a:xfrm>
        </p:spPr>
        <p:txBody>
          <a:bodyPr/>
          <a:lstStyle/>
          <a:p>
            <a:r>
              <a:rPr lang="en-US" sz="2800" err="1">
                <a:solidFill>
                  <a:schemeClr val="bg1"/>
                </a:solidFill>
              </a:rPr>
              <a:t>Application:</a:t>
            </a:r>
            <a:r>
              <a:rPr lang="en-US" sz="2800" b="0" err="1">
                <a:solidFill>
                  <a:schemeClr val="bg2"/>
                </a:solidFill>
                <a:latin typeface="Google Sans"/>
              </a:rPr>
              <a:t>R</a:t>
            </a:r>
            <a:r>
              <a:rPr lang="en-US" sz="2800" b="0" i="0" err="1">
                <a:solidFill>
                  <a:schemeClr val="bg2"/>
                </a:solidFill>
                <a:effectLst/>
                <a:latin typeface="Google Sans"/>
              </a:rPr>
              <a:t>esearch</a:t>
            </a:r>
            <a:r>
              <a:rPr lang="en-US" sz="2800" b="0" i="0">
                <a:solidFill>
                  <a:schemeClr val="bg2"/>
                </a:solidFill>
                <a:effectLst/>
                <a:latin typeface="Google Sans"/>
              </a:rPr>
              <a:t> and development</a:t>
            </a:r>
            <a:r>
              <a:rPr lang="en-US" sz="2800">
                <a:solidFill>
                  <a:schemeClr val="bg2"/>
                </a:solidFill>
              </a:rPr>
              <a:t>  </a:t>
            </a:r>
          </a:p>
        </p:txBody>
      </p:sp>
      <p:pic>
        <p:nvPicPr>
          <p:cNvPr id="1030" name="Picture 6" descr="Natural language processing - Free technology icons">
            <a:extLst>
              <a:ext uri="{FF2B5EF4-FFF2-40B4-BE49-F238E27FC236}">
                <a16:creationId xmlns:a16="http://schemas.microsoft.com/office/drawing/2014/main" id="{7489154B-A9D1-08F8-985A-374023B61C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700" y="3543746"/>
            <a:ext cx="575393" cy="57539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Digital Image Processing - Ứng dụng trên Google Play">
            <a:extLst>
              <a:ext uri="{FF2B5EF4-FFF2-40B4-BE49-F238E27FC236}">
                <a16:creationId xmlns:a16="http://schemas.microsoft.com/office/drawing/2014/main" id="{F07F75E1-1BE9-3765-3F02-C440F58629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9926" y="3559684"/>
            <a:ext cx="657860" cy="65786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Natural language processing - Free miscellaneous icons">
            <a:extLst>
              <a:ext uri="{FF2B5EF4-FFF2-40B4-BE49-F238E27FC236}">
                <a16:creationId xmlns:a16="http://schemas.microsoft.com/office/drawing/2014/main" id="{D9075B91-9A52-3CE8-2943-2ADD679647B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7261" y="1433618"/>
            <a:ext cx="644632" cy="644632"/>
          </a:xfrm>
          <a:prstGeom prst="rect">
            <a:avLst/>
          </a:prstGeom>
          <a:noFill/>
          <a:extLst>
            <a:ext uri="{909E8E84-426E-40DD-AFC4-6F175D3DCCD1}">
              <a14:hiddenFill xmlns:a14="http://schemas.microsoft.com/office/drawing/2010/main">
                <a:solidFill>
                  <a:srgbClr val="FFFFFF"/>
                </a:solidFill>
              </a14:hiddenFill>
            </a:ext>
          </a:extLst>
        </p:spPr>
      </p:pic>
      <p:sp>
        <p:nvSpPr>
          <p:cNvPr id="18" name="Tiêu đề 8">
            <a:extLst>
              <a:ext uri="{FF2B5EF4-FFF2-40B4-BE49-F238E27FC236}">
                <a16:creationId xmlns:a16="http://schemas.microsoft.com/office/drawing/2014/main" id="{33956C3B-1E4D-C6B2-6E30-ECEFE174F41E}"/>
              </a:ext>
            </a:extLst>
          </p:cNvPr>
          <p:cNvSpPr txBox="1">
            <a:spLocks/>
          </p:cNvSpPr>
          <p:nvPr/>
        </p:nvSpPr>
        <p:spPr>
          <a:xfrm>
            <a:off x="5182513" y="1100110"/>
            <a:ext cx="2738583" cy="1809458"/>
          </a:xfrm>
          <a:prstGeom prst="rect">
            <a:avLst/>
          </a:prstGeom>
          <a:solidFill>
            <a:schemeClr val="lt2"/>
          </a:solid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2200"/>
              <a:buFont typeface="Overpass Mono"/>
              <a:buNone/>
              <a:defRPr sz="2200" b="1" i="0" u="none" strike="noStrike" cap="none">
                <a:solidFill>
                  <a:schemeClr val="lt1"/>
                </a:solidFill>
                <a:latin typeface="Overpass Mono"/>
                <a:ea typeface="Overpass Mono"/>
                <a:cs typeface="Overpass Mono"/>
                <a:sym typeface="Overpass Mono"/>
              </a:defRPr>
            </a:lvl1pPr>
            <a:lvl2pPr marR="0" lvl="1"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2pPr>
            <a:lvl3pPr marR="0" lvl="2"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3pPr>
            <a:lvl4pPr marR="0" lvl="3"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4pPr>
            <a:lvl5pPr marR="0" lvl="4"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5pPr>
            <a:lvl6pPr marR="0" lvl="5"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6pPr>
            <a:lvl7pPr marR="0" lvl="6"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7pPr>
            <a:lvl8pPr marR="0" lvl="7"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8pPr>
            <a:lvl9pPr marR="0" lvl="8" algn="ctr" rtl="0">
              <a:lnSpc>
                <a:spcPct val="100000"/>
              </a:lnSpc>
              <a:spcBef>
                <a:spcPts val="0"/>
              </a:spcBef>
              <a:spcAft>
                <a:spcPts val="0"/>
              </a:spcAft>
              <a:buClr>
                <a:schemeClr val="lt1"/>
              </a:buClr>
              <a:buSzPts val="2200"/>
              <a:buFont typeface="Barlow Condensed ExtraBold"/>
              <a:buNone/>
              <a:defRPr sz="2200" b="0" i="0" u="none" strike="noStrike" cap="none">
                <a:solidFill>
                  <a:schemeClr val="lt1"/>
                </a:solidFill>
                <a:latin typeface="Barlow Condensed ExtraBold"/>
                <a:ea typeface="Barlow Condensed ExtraBold"/>
                <a:cs typeface="Barlow Condensed ExtraBold"/>
                <a:sym typeface="Barlow Condensed ExtraBold"/>
              </a:defRPr>
            </a:lvl9pPr>
          </a:lstStyle>
          <a:p>
            <a:r>
              <a:rPr lang="en-US" sz="1400" dirty="0" err="1"/>
              <a:t>Xây</a:t>
            </a:r>
            <a:r>
              <a:rPr lang="en-US" sz="1400" dirty="0"/>
              <a:t> </a:t>
            </a:r>
            <a:r>
              <a:rPr lang="en-US" sz="1400" dirty="0" err="1"/>
              <a:t>dựng</a:t>
            </a:r>
            <a:r>
              <a:rPr lang="en-US" sz="1400" dirty="0"/>
              <a:t> </a:t>
            </a:r>
            <a:r>
              <a:rPr lang="en-US" sz="1400" dirty="0" err="1"/>
              <a:t>các</a:t>
            </a:r>
            <a:r>
              <a:rPr lang="en-US" sz="1400" dirty="0"/>
              <a:t> </a:t>
            </a:r>
            <a:r>
              <a:rPr lang="en-US" sz="1400" dirty="0" err="1"/>
              <a:t>mô</a:t>
            </a:r>
            <a:r>
              <a:rPr lang="en-US" sz="1400" dirty="0"/>
              <a:t> </a:t>
            </a:r>
            <a:r>
              <a:rPr lang="en-US" sz="1400" dirty="0" err="1"/>
              <a:t>hình</a:t>
            </a:r>
            <a:r>
              <a:rPr lang="en-US" sz="1400" dirty="0"/>
              <a:t> </a:t>
            </a:r>
            <a:r>
              <a:rPr lang="en-US" sz="1400" dirty="0" err="1"/>
              <a:t>phân</a:t>
            </a:r>
            <a:r>
              <a:rPr lang="en-US" sz="1400" dirty="0"/>
              <a:t> </a:t>
            </a:r>
            <a:r>
              <a:rPr lang="en-US" sz="1400" dirty="0" err="1"/>
              <a:t>loại</a:t>
            </a:r>
            <a:r>
              <a:rPr lang="en-US" sz="1400" dirty="0"/>
              <a:t>.</a:t>
            </a:r>
          </a:p>
        </p:txBody>
      </p:sp>
      <p:pic>
        <p:nvPicPr>
          <p:cNvPr id="1026" name="Picture 2" descr="Classification - Free maps and location icons">
            <a:extLst>
              <a:ext uri="{FF2B5EF4-FFF2-40B4-BE49-F238E27FC236}">
                <a16:creationId xmlns:a16="http://schemas.microsoft.com/office/drawing/2014/main" id="{F2C0C242-D61E-AB16-24BF-CF16FB4191A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12462" y="1371973"/>
            <a:ext cx="669970" cy="669970"/>
          </a:xfrm>
          <a:prstGeom prst="rect">
            <a:avLst/>
          </a:prstGeom>
          <a:noFill/>
          <a:extLst>
            <a:ext uri="{909E8E84-426E-40DD-AFC4-6F175D3DCCD1}">
              <a14:hiddenFill xmlns:a14="http://schemas.microsoft.com/office/drawing/2010/main">
                <a:solidFill>
                  <a:srgbClr val="FFFFFF"/>
                </a:solidFill>
              </a14:hiddenFill>
            </a:ext>
          </a:extLst>
        </p:spPr>
      </p:pic>
      <p:sp>
        <p:nvSpPr>
          <p:cNvPr id="3" name="Hộp Văn bản 1">
            <a:extLst>
              <a:ext uri="{FF2B5EF4-FFF2-40B4-BE49-F238E27FC236}">
                <a16:creationId xmlns:a16="http://schemas.microsoft.com/office/drawing/2014/main" id="{198444DB-22A3-16CB-D637-6721FDCE80B7}"/>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34</a:t>
            </a:r>
          </a:p>
        </p:txBody>
      </p:sp>
    </p:spTree>
    <p:extLst>
      <p:ext uri="{BB962C8B-B14F-4D97-AF65-F5344CB8AC3E}">
        <p14:creationId xmlns:p14="http://schemas.microsoft.com/office/powerpoint/2010/main" val="149371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êu đề 15">
            <a:extLst>
              <a:ext uri="{FF2B5EF4-FFF2-40B4-BE49-F238E27FC236}">
                <a16:creationId xmlns:a16="http://schemas.microsoft.com/office/drawing/2014/main" id="{8A6C6AF8-35B9-B66F-FDCD-A2615C3F2F91}"/>
              </a:ext>
            </a:extLst>
          </p:cNvPr>
          <p:cNvSpPr>
            <a:spLocks noGrp="1"/>
          </p:cNvSpPr>
          <p:nvPr>
            <p:ph type="title" idx="15"/>
          </p:nvPr>
        </p:nvSpPr>
        <p:spPr>
          <a:xfrm>
            <a:off x="1278000" y="342000"/>
            <a:ext cx="6916964" cy="669000"/>
          </a:xfrm>
        </p:spPr>
        <p:txBody>
          <a:bodyPr/>
          <a:lstStyle/>
          <a:p>
            <a:r>
              <a:rPr lang="en-US" sz="2800" dirty="0" err="1">
                <a:solidFill>
                  <a:schemeClr val="bg1"/>
                </a:solidFill>
              </a:rPr>
              <a:t>Application:</a:t>
            </a:r>
            <a:r>
              <a:rPr lang="en-US" sz="2800" dirty="0" err="1">
                <a:solidFill>
                  <a:schemeClr val="tx2"/>
                </a:solidFill>
              </a:rPr>
              <a:t>Industry</a:t>
            </a:r>
            <a:endParaRPr lang="en-US" sz="2800" dirty="0">
              <a:solidFill>
                <a:schemeClr val="tx2"/>
              </a:solidFill>
            </a:endParaRPr>
          </a:p>
        </p:txBody>
      </p:sp>
      <p:pic>
        <p:nvPicPr>
          <p:cNvPr id="2050" name="Picture 2">
            <a:extLst>
              <a:ext uri="{FF2B5EF4-FFF2-40B4-BE49-F238E27FC236}">
                <a16:creationId xmlns:a16="http://schemas.microsoft.com/office/drawing/2014/main" id="{C1D4DA10-B15C-8EC2-CB2E-D492F18D6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007" y="1455775"/>
            <a:ext cx="1460028" cy="109502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Spotify Logo, symbol, meaning, history, PNG, brand">
            <a:extLst>
              <a:ext uri="{FF2B5EF4-FFF2-40B4-BE49-F238E27FC236}">
                <a16:creationId xmlns:a16="http://schemas.microsoft.com/office/drawing/2014/main" id="{F73C6ADC-6C45-76EC-78DA-4EC58215C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0672" y="1249294"/>
            <a:ext cx="2680855" cy="1507981"/>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irbus Logo, symbol, meaning, history, PNG">
            <a:extLst>
              <a:ext uri="{FF2B5EF4-FFF2-40B4-BE49-F238E27FC236}">
                <a16:creationId xmlns:a16="http://schemas.microsoft.com/office/drawing/2014/main" id="{35974954-2055-E042-A252-2CCDC3A703E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39" y="3207326"/>
            <a:ext cx="2541929" cy="1429835"/>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Gmail Logo, symbol, meaning, history, PNG, brand">
            <a:extLst>
              <a:ext uri="{FF2B5EF4-FFF2-40B4-BE49-F238E27FC236}">
                <a16:creationId xmlns:a16="http://schemas.microsoft.com/office/drawing/2014/main" id="{ABFF8B13-C2F5-681F-798C-65FF8BEF24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6146" y="3276989"/>
            <a:ext cx="2286000" cy="1285875"/>
          </a:xfrm>
          <a:prstGeom prst="rect">
            <a:avLst/>
          </a:prstGeom>
          <a:noFill/>
          <a:extLst>
            <a:ext uri="{909E8E84-426E-40DD-AFC4-6F175D3DCCD1}">
              <a14:hiddenFill xmlns:a14="http://schemas.microsoft.com/office/drawing/2010/main">
                <a:solidFill>
                  <a:srgbClr val="FFFFFF"/>
                </a:solidFill>
              </a14:hiddenFill>
            </a:ext>
          </a:extLst>
        </p:spPr>
      </p:pic>
      <p:pic>
        <p:nvPicPr>
          <p:cNvPr id="2072" name="Picture 24" descr="Coca Cola Logo PNG Transparent - PngPix">
            <a:extLst>
              <a:ext uri="{FF2B5EF4-FFF2-40B4-BE49-F238E27FC236}">
                <a16:creationId xmlns:a16="http://schemas.microsoft.com/office/drawing/2014/main" id="{F5A0C114-19BC-6B9C-305E-707402B8748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2924" y="3380510"/>
            <a:ext cx="2356760" cy="876011"/>
          </a:xfrm>
          <a:prstGeom prst="rect">
            <a:avLst/>
          </a:prstGeom>
          <a:noFill/>
          <a:extLst>
            <a:ext uri="{909E8E84-426E-40DD-AFC4-6F175D3DCCD1}">
              <a14:hiddenFill xmlns:a14="http://schemas.microsoft.com/office/drawing/2010/main">
                <a:solidFill>
                  <a:srgbClr val="FFFFFF"/>
                </a:solidFill>
              </a14:hiddenFill>
            </a:ext>
          </a:extLst>
        </p:spPr>
      </p:pic>
      <p:pic>
        <p:nvPicPr>
          <p:cNvPr id="5" name="Hình ảnh 4" descr="Ảnh có chứa biểu tượng&#10;&#10;Mô tả được tạo tự động">
            <a:extLst>
              <a:ext uri="{FF2B5EF4-FFF2-40B4-BE49-F238E27FC236}">
                <a16:creationId xmlns:a16="http://schemas.microsoft.com/office/drawing/2014/main" id="{BF6C21FF-FA88-D47C-2A81-93D8A1ACAF71}"/>
              </a:ext>
            </a:extLst>
          </p:cNvPr>
          <p:cNvPicPr>
            <a:picLocks noChangeAspect="1"/>
          </p:cNvPicPr>
          <p:nvPr/>
        </p:nvPicPr>
        <p:blipFill>
          <a:blip r:embed="rId8"/>
          <a:stretch>
            <a:fillRect/>
          </a:stretch>
        </p:blipFill>
        <p:spPr>
          <a:xfrm>
            <a:off x="2617398" y="1083892"/>
            <a:ext cx="3198911" cy="1795169"/>
          </a:xfrm>
          <a:prstGeom prst="rect">
            <a:avLst/>
          </a:prstGeom>
        </p:spPr>
      </p:pic>
      <p:sp>
        <p:nvSpPr>
          <p:cNvPr id="2" name="Hộp Văn bản 1">
            <a:extLst>
              <a:ext uri="{FF2B5EF4-FFF2-40B4-BE49-F238E27FC236}">
                <a16:creationId xmlns:a16="http://schemas.microsoft.com/office/drawing/2014/main" id="{848FC498-7CC3-8122-AEE2-CF201ABA95C3}"/>
              </a:ext>
            </a:extLst>
          </p:cNvPr>
          <p:cNvSpPr txBox="1"/>
          <p:nvPr/>
        </p:nvSpPr>
        <p:spPr>
          <a:xfrm>
            <a:off x="8723970" y="4818100"/>
            <a:ext cx="420030"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35</a:t>
            </a:r>
          </a:p>
        </p:txBody>
      </p:sp>
    </p:spTree>
    <p:extLst>
      <p:ext uri="{BB962C8B-B14F-4D97-AF65-F5344CB8AC3E}">
        <p14:creationId xmlns:p14="http://schemas.microsoft.com/office/powerpoint/2010/main" val="31751541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897"/>
        <p:cNvGrpSpPr/>
        <p:nvPr/>
      </p:nvGrpSpPr>
      <p:grpSpPr>
        <a:xfrm>
          <a:off x="0" y="0"/>
          <a:ext cx="0" cy="0"/>
          <a:chOff x="0" y="0"/>
          <a:chExt cx="0" cy="0"/>
        </a:xfrm>
      </p:grpSpPr>
      <p:sp>
        <p:nvSpPr>
          <p:cNvPr id="898" name="Google Shape;898;p52"/>
          <p:cNvSpPr txBox="1">
            <a:spLocks noGrp="1"/>
          </p:cNvSpPr>
          <p:nvPr>
            <p:ph type="title"/>
          </p:nvPr>
        </p:nvSpPr>
        <p:spPr>
          <a:xfrm>
            <a:off x="2951850" y="700250"/>
            <a:ext cx="32403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sp>
        <p:nvSpPr>
          <p:cNvPr id="899" name="Google Shape;899;p52"/>
          <p:cNvSpPr txBox="1">
            <a:spLocks noGrp="1"/>
          </p:cNvSpPr>
          <p:nvPr>
            <p:ph type="subTitle" idx="1"/>
          </p:nvPr>
        </p:nvSpPr>
        <p:spPr>
          <a:xfrm>
            <a:off x="2951850" y="1515875"/>
            <a:ext cx="3240300" cy="1208400"/>
          </a:xfrm>
          <a:prstGeom prst="rect">
            <a:avLst/>
          </a:prstGeom>
        </p:spPr>
        <p:txBody>
          <a:bodyPr spcFirstLastPara="1" wrap="square" lIns="91425" tIns="0" rIns="91425" bIns="91425" anchor="t" anchorCtr="0">
            <a:noAutofit/>
          </a:bodyPr>
          <a:lstStyle/>
          <a:p>
            <a:pPr marL="0" lvl="0" indent="0" algn="ctr" rtl="0">
              <a:spcBef>
                <a:spcPts val="0"/>
              </a:spcBef>
              <a:spcAft>
                <a:spcPts val="0"/>
              </a:spcAft>
              <a:buNone/>
            </a:pPr>
            <a:r>
              <a:rPr lang="en"/>
              <a:t>Do you have any questions?</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pic>
        <p:nvPicPr>
          <p:cNvPr id="3" name="Hình ảnh 2">
            <a:extLst>
              <a:ext uri="{FF2B5EF4-FFF2-40B4-BE49-F238E27FC236}">
                <a16:creationId xmlns:a16="http://schemas.microsoft.com/office/drawing/2014/main" id="{82D2D450-3400-66A1-6FA2-1B64D96BB417}"/>
              </a:ext>
            </a:extLst>
          </p:cNvPr>
          <p:cNvPicPr>
            <a:picLocks noChangeAspect="1"/>
          </p:cNvPicPr>
          <p:nvPr/>
        </p:nvPicPr>
        <p:blipFill>
          <a:blip r:embed="rId3"/>
          <a:stretch>
            <a:fillRect/>
          </a:stretch>
        </p:blipFill>
        <p:spPr>
          <a:xfrm>
            <a:off x="2647573" y="3394727"/>
            <a:ext cx="3884845" cy="759048"/>
          </a:xfrm>
          <a:prstGeom prst="rect">
            <a:avLst/>
          </a:prstGeom>
        </p:spPr>
      </p:pic>
      <p:grpSp>
        <p:nvGrpSpPr>
          <p:cNvPr id="900" name="Google Shape;900;p52"/>
          <p:cNvGrpSpPr/>
          <p:nvPr/>
        </p:nvGrpSpPr>
        <p:grpSpPr>
          <a:xfrm>
            <a:off x="3906479" y="3566433"/>
            <a:ext cx="1067804" cy="303977"/>
            <a:chOff x="3994909" y="3002512"/>
            <a:chExt cx="1067804" cy="303977"/>
          </a:xfrm>
        </p:grpSpPr>
        <p:grpSp>
          <p:nvGrpSpPr>
            <p:cNvPr id="901" name="Google Shape;901;p52"/>
            <p:cNvGrpSpPr/>
            <p:nvPr/>
          </p:nvGrpSpPr>
          <p:grpSpPr>
            <a:xfrm>
              <a:off x="4376840" y="3002512"/>
              <a:ext cx="303942" cy="303665"/>
              <a:chOff x="3314750" y="3817357"/>
              <a:chExt cx="356865" cy="356498"/>
            </a:xfrm>
          </p:grpSpPr>
          <p:sp>
            <p:nvSpPr>
              <p:cNvPr id="902" name="Google Shape;902;p52"/>
              <p:cNvSpPr/>
              <p:nvPr/>
            </p:nvSpPr>
            <p:spPr>
              <a:xfrm>
                <a:off x="3314750"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52"/>
              <p:cNvSpPr/>
              <p:nvPr/>
            </p:nvSpPr>
            <p:spPr>
              <a:xfrm>
                <a:off x="3379082" y="3881296"/>
                <a:ext cx="228595" cy="228595"/>
              </a:xfrm>
              <a:custGeom>
                <a:avLst/>
                <a:gdLst/>
                <a:ahLst/>
                <a:cxnLst/>
                <a:rect l="l" t="t" r="r" b="b"/>
                <a:pathLst>
                  <a:path w="8720" h="8720" extrusionOk="0">
                    <a:moveTo>
                      <a:pt x="6886" y="448"/>
                    </a:moveTo>
                    <a:cubicBezTo>
                      <a:pt x="7651" y="448"/>
                      <a:pt x="8272" y="1069"/>
                      <a:pt x="8272" y="1834"/>
                    </a:cubicBezTo>
                    <a:lnTo>
                      <a:pt x="8272" y="6872"/>
                    </a:lnTo>
                    <a:lnTo>
                      <a:pt x="8272" y="6886"/>
                    </a:lnTo>
                    <a:cubicBezTo>
                      <a:pt x="8272" y="7652"/>
                      <a:pt x="7651" y="8272"/>
                      <a:pt x="6872" y="8272"/>
                    </a:cubicBezTo>
                    <a:lnTo>
                      <a:pt x="1848" y="8272"/>
                    </a:lnTo>
                    <a:cubicBezTo>
                      <a:pt x="1069" y="8272"/>
                      <a:pt x="448" y="7652"/>
                      <a:pt x="448" y="6886"/>
                    </a:cubicBezTo>
                    <a:lnTo>
                      <a:pt x="448" y="1834"/>
                    </a:lnTo>
                    <a:cubicBezTo>
                      <a:pt x="448" y="1069"/>
                      <a:pt x="1069" y="448"/>
                      <a:pt x="1848" y="448"/>
                    </a:cubicBezTo>
                    <a:close/>
                    <a:moveTo>
                      <a:pt x="1848" y="1"/>
                    </a:moveTo>
                    <a:cubicBezTo>
                      <a:pt x="823" y="1"/>
                      <a:pt x="0" y="824"/>
                      <a:pt x="0" y="1834"/>
                    </a:cubicBezTo>
                    <a:lnTo>
                      <a:pt x="0" y="6872"/>
                    </a:lnTo>
                    <a:cubicBezTo>
                      <a:pt x="0" y="7897"/>
                      <a:pt x="823" y="8720"/>
                      <a:pt x="1848" y="8720"/>
                    </a:cubicBezTo>
                    <a:lnTo>
                      <a:pt x="6886" y="8720"/>
                    </a:lnTo>
                    <a:cubicBezTo>
                      <a:pt x="7897" y="8720"/>
                      <a:pt x="8719" y="7897"/>
                      <a:pt x="8719" y="6886"/>
                    </a:cubicBezTo>
                    <a:lnTo>
                      <a:pt x="8719" y="1834"/>
                    </a:lnTo>
                    <a:cubicBezTo>
                      <a:pt x="8719" y="824"/>
                      <a:pt x="7897" y="1"/>
                      <a:pt x="6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52"/>
              <p:cNvSpPr/>
              <p:nvPr/>
            </p:nvSpPr>
            <p:spPr>
              <a:xfrm>
                <a:off x="3412768" y="3935430"/>
                <a:ext cx="140408" cy="120274"/>
              </a:xfrm>
              <a:custGeom>
                <a:avLst/>
                <a:gdLst/>
                <a:ahLst/>
                <a:cxnLst/>
                <a:rect l="l" t="t" r="r" b="b"/>
                <a:pathLst>
                  <a:path w="5356" h="4588" extrusionOk="0">
                    <a:moveTo>
                      <a:pt x="3063" y="447"/>
                    </a:moveTo>
                    <a:cubicBezTo>
                      <a:pt x="4013" y="447"/>
                      <a:pt x="4923" y="1183"/>
                      <a:pt x="4923" y="2295"/>
                    </a:cubicBezTo>
                    <a:cubicBezTo>
                      <a:pt x="4908" y="3320"/>
                      <a:pt x="4085" y="4143"/>
                      <a:pt x="3075" y="4143"/>
                    </a:cubicBezTo>
                    <a:cubicBezTo>
                      <a:pt x="1429" y="4143"/>
                      <a:pt x="592" y="2151"/>
                      <a:pt x="1761" y="996"/>
                    </a:cubicBezTo>
                    <a:cubicBezTo>
                      <a:pt x="2140" y="617"/>
                      <a:pt x="2606" y="447"/>
                      <a:pt x="3063" y="447"/>
                    </a:cubicBezTo>
                    <a:close/>
                    <a:moveTo>
                      <a:pt x="3075" y="0"/>
                    </a:moveTo>
                    <a:cubicBezTo>
                      <a:pt x="1025" y="0"/>
                      <a:pt x="0" y="2468"/>
                      <a:pt x="1444" y="3912"/>
                    </a:cubicBezTo>
                    <a:cubicBezTo>
                      <a:pt x="1910" y="4379"/>
                      <a:pt x="2484" y="4587"/>
                      <a:pt x="3047" y="4587"/>
                    </a:cubicBezTo>
                    <a:cubicBezTo>
                      <a:pt x="4225" y="4587"/>
                      <a:pt x="5356" y="3673"/>
                      <a:pt x="5356" y="2295"/>
                    </a:cubicBezTo>
                    <a:cubicBezTo>
                      <a:pt x="5356" y="1025"/>
                      <a:pt x="4331" y="0"/>
                      <a:pt x="307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52"/>
              <p:cNvSpPr/>
              <p:nvPr/>
            </p:nvSpPr>
            <p:spPr>
              <a:xfrm>
                <a:off x="3539518" y="3910447"/>
                <a:ext cx="31065" cy="31039"/>
              </a:xfrm>
              <a:custGeom>
                <a:avLst/>
                <a:gdLst/>
                <a:ahLst/>
                <a:cxnLst/>
                <a:rect l="l" t="t" r="r" b="b"/>
                <a:pathLst>
                  <a:path w="1185" h="1184" extrusionOk="0">
                    <a:moveTo>
                      <a:pt x="593" y="0"/>
                    </a:moveTo>
                    <a:cubicBezTo>
                      <a:pt x="275" y="0"/>
                      <a:pt x="1" y="260"/>
                      <a:pt x="1" y="592"/>
                    </a:cubicBezTo>
                    <a:cubicBezTo>
                      <a:pt x="1" y="910"/>
                      <a:pt x="275" y="1184"/>
                      <a:pt x="593" y="1184"/>
                    </a:cubicBezTo>
                    <a:cubicBezTo>
                      <a:pt x="925" y="1184"/>
                      <a:pt x="1185" y="910"/>
                      <a:pt x="1185" y="592"/>
                    </a:cubicBezTo>
                    <a:cubicBezTo>
                      <a:pt x="1185" y="260"/>
                      <a:pt x="925" y="0"/>
                      <a:pt x="59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 name="Google Shape;906;p52"/>
            <p:cNvGrpSpPr/>
            <p:nvPr/>
          </p:nvGrpSpPr>
          <p:grpSpPr>
            <a:xfrm>
              <a:off x="4758771" y="3002512"/>
              <a:ext cx="303942" cy="303665"/>
              <a:chOff x="3763184" y="3817357"/>
              <a:chExt cx="356865" cy="356498"/>
            </a:xfrm>
          </p:grpSpPr>
          <p:sp>
            <p:nvSpPr>
              <p:cNvPr id="907" name="Google Shape;907;p52"/>
              <p:cNvSpPr/>
              <p:nvPr/>
            </p:nvSpPr>
            <p:spPr>
              <a:xfrm>
                <a:off x="3763184" y="3817357"/>
                <a:ext cx="356865" cy="356498"/>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52"/>
              <p:cNvSpPr/>
              <p:nvPr/>
            </p:nvSpPr>
            <p:spPr>
              <a:xfrm>
                <a:off x="3848330" y="3964188"/>
                <a:ext cx="39375" cy="116945"/>
              </a:xfrm>
              <a:custGeom>
                <a:avLst/>
                <a:gdLst/>
                <a:ahLst/>
                <a:cxnLst/>
                <a:rect l="l" t="t" r="r" b="b"/>
                <a:pathLst>
                  <a:path w="1502" h="4461" extrusionOk="0">
                    <a:moveTo>
                      <a:pt x="58" y="0"/>
                    </a:moveTo>
                    <a:cubicBezTo>
                      <a:pt x="29" y="0"/>
                      <a:pt x="0" y="29"/>
                      <a:pt x="0" y="58"/>
                    </a:cubicBezTo>
                    <a:lnTo>
                      <a:pt x="0" y="4403"/>
                    </a:lnTo>
                    <a:cubicBezTo>
                      <a:pt x="0" y="4432"/>
                      <a:pt x="29" y="4461"/>
                      <a:pt x="58" y="4461"/>
                    </a:cubicBezTo>
                    <a:lnTo>
                      <a:pt x="1444" y="4461"/>
                    </a:lnTo>
                    <a:cubicBezTo>
                      <a:pt x="1473" y="4461"/>
                      <a:pt x="1502" y="4446"/>
                      <a:pt x="1502" y="4403"/>
                    </a:cubicBezTo>
                    <a:lnTo>
                      <a:pt x="1502" y="58"/>
                    </a:lnTo>
                    <a:cubicBezTo>
                      <a:pt x="1502" y="29"/>
                      <a:pt x="1473" y="0"/>
                      <a:pt x="14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52"/>
              <p:cNvSpPr/>
              <p:nvPr/>
            </p:nvSpPr>
            <p:spPr>
              <a:xfrm>
                <a:off x="3832418" y="3894403"/>
                <a:ext cx="55287" cy="47475"/>
              </a:xfrm>
              <a:custGeom>
                <a:avLst/>
                <a:gdLst/>
                <a:ahLst/>
                <a:cxnLst/>
                <a:rect l="l" t="t" r="r" b="b"/>
                <a:pathLst>
                  <a:path w="2109" h="1811" extrusionOk="0">
                    <a:moveTo>
                      <a:pt x="1208" y="0"/>
                    </a:moveTo>
                    <a:cubicBezTo>
                      <a:pt x="987" y="0"/>
                      <a:pt x="761" y="83"/>
                      <a:pt x="578" y="266"/>
                    </a:cubicBezTo>
                    <a:cubicBezTo>
                      <a:pt x="1" y="829"/>
                      <a:pt x="405" y="1810"/>
                      <a:pt x="1214" y="1810"/>
                    </a:cubicBezTo>
                    <a:cubicBezTo>
                      <a:pt x="1704" y="1810"/>
                      <a:pt x="2109" y="1406"/>
                      <a:pt x="2109" y="901"/>
                    </a:cubicBezTo>
                    <a:cubicBezTo>
                      <a:pt x="2109" y="355"/>
                      <a:pt x="1668" y="0"/>
                      <a:pt x="12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52"/>
              <p:cNvSpPr/>
              <p:nvPr/>
            </p:nvSpPr>
            <p:spPr>
              <a:xfrm>
                <a:off x="3925901" y="3964161"/>
                <a:ext cx="124914" cy="117365"/>
              </a:xfrm>
              <a:custGeom>
                <a:avLst/>
                <a:gdLst/>
                <a:ahLst/>
                <a:cxnLst/>
                <a:rect l="l" t="t" r="r" b="b"/>
                <a:pathLst>
                  <a:path w="4765" h="4477" extrusionOk="0">
                    <a:moveTo>
                      <a:pt x="2716" y="1"/>
                    </a:moveTo>
                    <a:cubicBezTo>
                      <a:pt x="2701" y="1"/>
                      <a:pt x="2686" y="1"/>
                      <a:pt x="2671" y="1"/>
                    </a:cubicBezTo>
                    <a:cubicBezTo>
                      <a:pt x="2180" y="1"/>
                      <a:pt x="1718" y="145"/>
                      <a:pt x="1314" y="434"/>
                    </a:cubicBezTo>
                    <a:cubicBezTo>
                      <a:pt x="1304" y="441"/>
                      <a:pt x="1294" y="444"/>
                      <a:pt x="1284" y="444"/>
                    </a:cubicBezTo>
                    <a:cubicBezTo>
                      <a:pt x="1248" y="444"/>
                      <a:pt x="1213" y="410"/>
                      <a:pt x="1213" y="376"/>
                    </a:cubicBezTo>
                    <a:lnTo>
                      <a:pt x="1213" y="59"/>
                    </a:lnTo>
                    <a:cubicBezTo>
                      <a:pt x="1213" y="30"/>
                      <a:pt x="1170" y="1"/>
                      <a:pt x="1141" y="1"/>
                    </a:cubicBezTo>
                    <a:lnTo>
                      <a:pt x="58" y="1"/>
                    </a:lnTo>
                    <a:cubicBezTo>
                      <a:pt x="29" y="1"/>
                      <a:pt x="1" y="30"/>
                      <a:pt x="1" y="59"/>
                    </a:cubicBezTo>
                    <a:lnTo>
                      <a:pt x="1" y="4389"/>
                    </a:lnTo>
                    <a:cubicBezTo>
                      <a:pt x="1" y="4433"/>
                      <a:pt x="29" y="4462"/>
                      <a:pt x="58" y="4462"/>
                    </a:cubicBezTo>
                    <a:lnTo>
                      <a:pt x="1430" y="4462"/>
                    </a:lnTo>
                    <a:cubicBezTo>
                      <a:pt x="1473" y="4462"/>
                      <a:pt x="1502" y="4433"/>
                      <a:pt x="1502" y="4389"/>
                    </a:cubicBezTo>
                    <a:lnTo>
                      <a:pt x="1502" y="2859"/>
                    </a:lnTo>
                    <a:cubicBezTo>
                      <a:pt x="1502" y="2354"/>
                      <a:pt x="1617" y="1502"/>
                      <a:pt x="2382" y="1502"/>
                    </a:cubicBezTo>
                    <a:cubicBezTo>
                      <a:pt x="3133" y="1502"/>
                      <a:pt x="3249" y="2354"/>
                      <a:pt x="3249" y="2859"/>
                    </a:cubicBezTo>
                    <a:lnTo>
                      <a:pt x="3249" y="4404"/>
                    </a:lnTo>
                    <a:cubicBezTo>
                      <a:pt x="3249" y="4433"/>
                      <a:pt x="3277" y="4462"/>
                      <a:pt x="3321" y="4462"/>
                    </a:cubicBezTo>
                    <a:lnTo>
                      <a:pt x="3321" y="4476"/>
                    </a:lnTo>
                    <a:lnTo>
                      <a:pt x="4692" y="4476"/>
                    </a:lnTo>
                    <a:cubicBezTo>
                      <a:pt x="4721" y="4476"/>
                      <a:pt x="4750" y="4433"/>
                      <a:pt x="4750" y="4404"/>
                    </a:cubicBezTo>
                    <a:lnTo>
                      <a:pt x="4750" y="2383"/>
                    </a:lnTo>
                    <a:cubicBezTo>
                      <a:pt x="4764" y="1806"/>
                      <a:pt x="4591" y="1243"/>
                      <a:pt x="4259" y="766"/>
                    </a:cubicBezTo>
                    <a:cubicBezTo>
                      <a:pt x="3893" y="287"/>
                      <a:pt x="3320" y="1"/>
                      <a:pt x="27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 name="Google Shape;911;p52"/>
            <p:cNvGrpSpPr/>
            <p:nvPr/>
          </p:nvGrpSpPr>
          <p:grpSpPr>
            <a:xfrm>
              <a:off x="3994909" y="3002512"/>
              <a:ext cx="303942" cy="303977"/>
              <a:chOff x="2866317" y="3817357"/>
              <a:chExt cx="356865" cy="356865"/>
            </a:xfrm>
          </p:grpSpPr>
          <p:sp>
            <p:nvSpPr>
              <p:cNvPr id="912" name="Google Shape;912;p52"/>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2"/>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pPr marL="0" lvl="0" indent="0" algn="ctr" rtl="0">
              <a:spcBef>
                <a:spcPts val="0"/>
              </a:spcBef>
              <a:spcAft>
                <a:spcPts val="0"/>
              </a:spcAft>
              <a:buNone/>
            </a:pPr>
            <a:r>
              <a:rPr lang="en"/>
              <a:t>OVERVIEW</a:t>
            </a:r>
            <a:endParaRP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01</a:t>
            </a:r>
            <a:endParaRPr/>
          </a:p>
        </p:txBody>
      </p:sp>
      <p:sp>
        <p:nvSpPr>
          <p:cNvPr id="2" name="Hộp Văn bản 1">
            <a:extLst>
              <a:ext uri="{FF2B5EF4-FFF2-40B4-BE49-F238E27FC236}">
                <a16:creationId xmlns:a16="http://schemas.microsoft.com/office/drawing/2014/main" id="{90A5053A-9D28-45C7-74B1-10E191F0FC73}"/>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3</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pic>
        <p:nvPicPr>
          <p:cNvPr id="5" name="Hình ảnh 4">
            <a:extLst>
              <a:ext uri="{FF2B5EF4-FFF2-40B4-BE49-F238E27FC236}">
                <a16:creationId xmlns:a16="http://schemas.microsoft.com/office/drawing/2014/main" id="{E28902A3-BE5C-3719-A6E3-C7E954ABB3DF}"/>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5199617" y="1998055"/>
            <a:ext cx="3788267" cy="2130900"/>
          </a:xfrm>
          <a:prstGeom prst="rect">
            <a:avLst/>
          </a:prstGeom>
        </p:spPr>
      </p:pic>
      <p:sp>
        <p:nvSpPr>
          <p:cNvPr id="361" name="Google Shape;361;p30"/>
          <p:cNvSpPr txBox="1">
            <a:spLocks noGrp="1"/>
          </p:cNvSpPr>
          <p:nvPr>
            <p:ph type="body" idx="1"/>
          </p:nvPr>
        </p:nvSpPr>
        <p:spPr>
          <a:xfrm>
            <a:off x="311727" y="1973024"/>
            <a:ext cx="4384964" cy="2598975"/>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vi-VN" sz="1400" b="0" i="0" err="1">
                <a:solidFill>
                  <a:srgbClr val="D1D5DB"/>
                </a:solidFill>
                <a:effectLst/>
                <a:latin typeface="Cambria" panose="02040503050406030204" pitchFamily="18" charset="0"/>
                <a:ea typeface="Cambria" panose="02040503050406030204" pitchFamily="18" charset="0"/>
              </a:rPr>
              <a:t>TensorFlow</a:t>
            </a:r>
            <a:r>
              <a:rPr lang="vi-VN" sz="1400" b="0" i="0">
                <a:solidFill>
                  <a:srgbClr val="D1D5DB"/>
                </a:solidFill>
                <a:effectLst/>
                <a:latin typeface="Cambria" panose="02040503050406030204" pitchFamily="18" charset="0"/>
                <a:ea typeface="Cambria" panose="02040503050406030204" pitchFamily="18" charset="0"/>
              </a:rPr>
              <a:t> </a:t>
            </a:r>
            <a:r>
              <a:rPr lang="vi-VN" sz="1400" b="0" i="0" err="1">
                <a:solidFill>
                  <a:srgbClr val="D1D5DB"/>
                </a:solidFill>
                <a:effectLst/>
                <a:latin typeface="Cambria" panose="02040503050406030204" pitchFamily="18" charset="0"/>
                <a:ea typeface="Cambria" panose="02040503050406030204" pitchFamily="18" charset="0"/>
              </a:rPr>
              <a:t>Extended</a:t>
            </a:r>
            <a:r>
              <a:rPr lang="vi-VN" sz="1400" b="0" i="0">
                <a:solidFill>
                  <a:srgbClr val="D1D5DB"/>
                </a:solidFill>
                <a:effectLst/>
                <a:latin typeface="Cambria" panose="02040503050406030204" pitchFamily="18" charset="0"/>
                <a:ea typeface="Cambria" panose="02040503050406030204" pitchFamily="18" charset="0"/>
              </a:rPr>
              <a:t> (TFX) là một nền tảng phát triển mã nguồn mở của </a:t>
            </a:r>
            <a:r>
              <a:rPr lang="vi-VN" sz="1400" b="0" i="0" err="1">
                <a:solidFill>
                  <a:srgbClr val="D1D5DB"/>
                </a:solidFill>
                <a:effectLst/>
                <a:latin typeface="Cambria" panose="02040503050406030204" pitchFamily="18" charset="0"/>
                <a:ea typeface="Cambria" panose="02040503050406030204" pitchFamily="18" charset="0"/>
              </a:rPr>
              <a:t>Google</a:t>
            </a:r>
            <a:r>
              <a:rPr lang="vi-VN" sz="1400" b="0" i="0">
                <a:solidFill>
                  <a:srgbClr val="D1D5DB"/>
                </a:solidFill>
                <a:effectLst/>
                <a:latin typeface="Cambria" panose="02040503050406030204" pitchFamily="18" charset="0"/>
                <a:ea typeface="Cambria" panose="02040503050406030204" pitchFamily="18" charset="0"/>
              </a:rPr>
              <a:t>, được thiết kế để xây dựng các ứng dụng học máy sản xuất và quản lý quá trình thực hiện mô hình học máy.</a:t>
            </a:r>
            <a:endParaRPr lang="en-US" sz="1400" b="0" i="0">
              <a:solidFill>
                <a:srgbClr val="D1D5DB"/>
              </a:solidFill>
              <a:effectLst/>
              <a:latin typeface="Cambria" panose="02040503050406030204" pitchFamily="18" charset="0"/>
              <a:ea typeface="Cambria" panose="02040503050406030204" pitchFamily="18" charset="0"/>
            </a:endParaRPr>
          </a:p>
          <a:p>
            <a:pPr marL="0" lvl="0" indent="0" algn="just" rtl="0">
              <a:spcBef>
                <a:spcPts val="0"/>
              </a:spcBef>
              <a:spcAft>
                <a:spcPts val="0"/>
              </a:spcAft>
              <a:buNone/>
            </a:pPr>
            <a:endParaRPr lang="en-US" sz="1400">
              <a:solidFill>
                <a:srgbClr val="D1D5DB"/>
              </a:solidFill>
              <a:latin typeface="Cambria" panose="02040503050406030204" pitchFamily="18" charset="0"/>
              <a:ea typeface="Cambria" panose="02040503050406030204" pitchFamily="18" charset="0"/>
            </a:endParaRPr>
          </a:p>
          <a:p>
            <a:pPr marL="0" lvl="0" indent="0" algn="just" rtl="0">
              <a:spcBef>
                <a:spcPts val="0"/>
              </a:spcBef>
              <a:spcAft>
                <a:spcPts val="0"/>
              </a:spcAft>
              <a:buNone/>
            </a:pPr>
            <a:r>
              <a:rPr lang="vi-VN" sz="1400" b="0" i="0">
                <a:solidFill>
                  <a:srgbClr val="D1D5DB"/>
                </a:solidFill>
                <a:effectLst/>
                <a:latin typeface="Cambria" panose="02040503050406030204" pitchFamily="18" charset="0"/>
                <a:ea typeface="Cambria" panose="02040503050406030204" pitchFamily="18" charset="0"/>
              </a:rPr>
              <a:t>TFX bao gồm một bộ các công cụ, thư viện và khung công việc cho phép các nhà phát triển và chuyên gia dữ liệu xây dựng, huấn luyện, triển khai và quản lý các mô hình học máy. Nó cung cấp cho người dùng các khả năng tiền xử lý dữ liệu, huấn luyện mô hình, kiểm tra và đánh giá mô hình, triển khai mô hình và quản lý quá trình sản xuất.</a:t>
            </a:r>
            <a:endParaRPr sz="1400">
              <a:latin typeface="Cambria" panose="02040503050406030204" pitchFamily="18" charset="0"/>
              <a:ea typeface="Cambria" panose="02040503050406030204" pitchFamily="18" charset="0"/>
            </a:endParaRPr>
          </a:p>
        </p:txBody>
      </p:sp>
      <p:sp>
        <p:nvSpPr>
          <p:cNvPr id="362" name="Google Shape;362;p30"/>
          <p:cNvSpPr txBox="1">
            <a:spLocks noGrp="1"/>
          </p:cNvSpPr>
          <p:nvPr>
            <p:ph type="title"/>
          </p:nvPr>
        </p:nvSpPr>
        <p:spPr>
          <a:xfrm>
            <a:off x="692443" y="1039575"/>
            <a:ext cx="3561300" cy="66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2"/>
                </a:solidFill>
              </a:rPr>
              <a:t>INTRODUCTION</a:t>
            </a:r>
            <a:endParaRPr>
              <a:solidFill>
                <a:schemeClr val="dk2"/>
              </a:solidFill>
            </a:endParaRPr>
          </a:p>
        </p:txBody>
      </p:sp>
      <p:sp>
        <p:nvSpPr>
          <p:cNvPr id="363" name="Google Shape;363;p30"/>
          <p:cNvSpPr/>
          <p:nvPr/>
        </p:nvSpPr>
        <p:spPr>
          <a:xfrm>
            <a:off x="7524751" y="3887550"/>
            <a:ext cx="1619286" cy="241405"/>
          </a:xfrm>
          <a:custGeom>
            <a:avLst/>
            <a:gdLst/>
            <a:ahLst/>
            <a:cxnLst/>
            <a:rect l="l" t="t" r="r" b="b"/>
            <a:pathLst>
              <a:path w="146079" h="5859" extrusionOk="0">
                <a:moveTo>
                  <a:pt x="1" y="1"/>
                </a:moveTo>
                <a:lnTo>
                  <a:pt x="1" y="5858"/>
                </a:lnTo>
                <a:lnTo>
                  <a:pt x="146079" y="5858"/>
                </a:lnTo>
                <a:lnTo>
                  <a:pt x="146079"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30" name="Picture 6" descr="Brief Introduction to Tensorflow for Deep Learning - Analytics Vidhya">
            <a:extLst>
              <a:ext uri="{FF2B5EF4-FFF2-40B4-BE49-F238E27FC236}">
                <a16:creationId xmlns:a16="http://schemas.microsoft.com/office/drawing/2014/main" id="{AE7877C6-27C3-3D0C-1B43-FBE9C58BF9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154608">
            <a:off x="7236782" y="101428"/>
            <a:ext cx="1554190" cy="1661907"/>
          </a:xfrm>
          <a:prstGeom prst="rect">
            <a:avLst/>
          </a:prstGeom>
          <a:noFill/>
          <a:extLst>
            <a:ext uri="{909E8E84-426E-40DD-AFC4-6F175D3DCCD1}">
              <a14:hiddenFill xmlns:a14="http://schemas.microsoft.com/office/drawing/2010/main">
                <a:solidFill>
                  <a:srgbClr val="FFFFFF"/>
                </a:solidFill>
              </a14:hiddenFill>
            </a:ext>
          </a:extLst>
        </p:spPr>
      </p:pic>
      <p:sp>
        <p:nvSpPr>
          <p:cNvPr id="2" name="Hộp Văn bản 1">
            <a:extLst>
              <a:ext uri="{FF2B5EF4-FFF2-40B4-BE49-F238E27FC236}">
                <a16:creationId xmlns:a16="http://schemas.microsoft.com/office/drawing/2014/main" id="{51F6AC19-D6AE-EF4F-2B6D-009753EA984D}"/>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4</a:t>
            </a:r>
          </a:p>
        </p:txBody>
      </p:sp>
    </p:spTree>
    <p:extLst>
      <p:ext uri="{BB962C8B-B14F-4D97-AF65-F5344CB8AC3E}">
        <p14:creationId xmlns:p14="http://schemas.microsoft.com/office/powerpoint/2010/main" val="2792099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9" name="Google Shape;369;p31"/>
          <p:cNvSpPr txBox="1">
            <a:spLocks noGrp="1"/>
          </p:cNvSpPr>
          <p:nvPr>
            <p:ph type="subTitle" idx="1"/>
          </p:nvPr>
        </p:nvSpPr>
        <p:spPr>
          <a:xfrm flipH="1">
            <a:off x="2410827" y="2008910"/>
            <a:ext cx="4322345" cy="2147454"/>
          </a:xfrm>
          <a:prstGeom prst="rect">
            <a:avLst/>
          </a:prstGeom>
        </p:spPr>
        <p:txBody>
          <a:bodyPr spcFirstLastPara="1" wrap="square" lIns="91425" tIns="0" rIns="91425" bIns="0" anchor="ctr" anchorCtr="0">
            <a:noAutofit/>
          </a:bodyPr>
          <a:lstStyle/>
          <a:p>
            <a:pPr marL="0" lvl="0" indent="0" algn="just" rtl="0">
              <a:spcBef>
                <a:spcPts val="0"/>
              </a:spcBef>
              <a:spcAft>
                <a:spcPts val="0"/>
              </a:spcAft>
              <a:buNone/>
            </a:pPr>
            <a:r>
              <a:rPr lang="en" sz="1400"/>
              <a:t>“</a:t>
            </a:r>
            <a:r>
              <a:rPr lang="vi-VN" sz="1400"/>
              <a:t>Với TFX, các nhà phát triển và chuyên gia dữ liệu có thể tập trung vào việc phát triển các mô hình học máy chất lượng cao, đồng thời giảm thiểu thời gian và công sức trong việc quản lý các công việc liên quan đến tiền xử lý dữ liệu, huấn luyện mô hình và triển khai mô hình…</a:t>
            </a:r>
            <a:r>
              <a:rPr lang="en" sz="1400"/>
              <a:t>”</a:t>
            </a:r>
            <a:endParaRPr sz="1400"/>
          </a:p>
          <a:p>
            <a:pPr marL="0" lvl="0" indent="0" algn="just" rtl="0">
              <a:spcBef>
                <a:spcPts val="0"/>
              </a:spcBef>
              <a:spcAft>
                <a:spcPts val="0"/>
              </a:spcAft>
              <a:buNone/>
            </a:pPr>
            <a:endParaRPr sz="1200"/>
          </a:p>
          <a:p>
            <a:pPr marL="0" lvl="0" indent="0" algn="just" rtl="0">
              <a:spcBef>
                <a:spcPts val="0"/>
              </a:spcBef>
              <a:spcAft>
                <a:spcPts val="0"/>
              </a:spcAft>
              <a:buNone/>
            </a:pPr>
            <a:endParaRPr sz="1200"/>
          </a:p>
        </p:txBody>
      </p:sp>
      <p:sp>
        <p:nvSpPr>
          <p:cNvPr id="2" name="Hộp Văn bản 1">
            <a:extLst>
              <a:ext uri="{FF2B5EF4-FFF2-40B4-BE49-F238E27FC236}">
                <a16:creationId xmlns:a16="http://schemas.microsoft.com/office/drawing/2014/main" id="{DFFFD0A3-360C-272D-D68D-D655462FC12C}"/>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5</a:t>
            </a:r>
          </a:p>
        </p:txBody>
      </p:sp>
    </p:spTree>
    <p:extLst>
      <p:ext uri="{BB962C8B-B14F-4D97-AF65-F5344CB8AC3E}">
        <p14:creationId xmlns:p14="http://schemas.microsoft.com/office/powerpoint/2010/main" val="5984635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4" name="Google Shape;434;p35"/>
          <p:cNvSpPr txBox="1">
            <a:spLocks noGrp="1"/>
          </p:cNvSpPr>
          <p:nvPr>
            <p:ph type="title"/>
          </p:nvPr>
        </p:nvSpPr>
        <p:spPr>
          <a:xfrm>
            <a:off x="1278000" y="343200"/>
            <a:ext cx="6588000" cy="669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WHAT IS APACHE BEAM ?</a:t>
            </a:r>
            <a:endParaRPr/>
          </a:p>
        </p:txBody>
      </p:sp>
      <p:grpSp>
        <p:nvGrpSpPr>
          <p:cNvPr id="437" name="Google Shape;437;p35"/>
          <p:cNvGrpSpPr/>
          <p:nvPr/>
        </p:nvGrpSpPr>
        <p:grpSpPr>
          <a:xfrm>
            <a:off x="6739789" y="2872050"/>
            <a:ext cx="2404115" cy="2123775"/>
            <a:chOff x="6739789" y="1500450"/>
            <a:chExt cx="2404115" cy="2123775"/>
          </a:xfrm>
        </p:grpSpPr>
        <p:sp>
          <p:nvSpPr>
            <p:cNvPr id="438" name="Google Shape;438;p35"/>
            <p:cNvSpPr/>
            <p:nvPr/>
          </p:nvSpPr>
          <p:spPr>
            <a:xfrm>
              <a:off x="7377200" y="2089950"/>
              <a:ext cx="1766704" cy="356851"/>
            </a:xfrm>
            <a:custGeom>
              <a:avLst/>
              <a:gdLst/>
              <a:ahLst/>
              <a:cxnLst/>
              <a:rect l="l" t="t" r="r" b="b"/>
              <a:pathLst>
                <a:path w="15325" h="2775" extrusionOk="0">
                  <a:moveTo>
                    <a:pt x="1" y="0"/>
                  </a:moveTo>
                  <a:lnTo>
                    <a:pt x="1" y="2774"/>
                  </a:lnTo>
                  <a:lnTo>
                    <a:pt x="15324" y="2774"/>
                  </a:lnTo>
                  <a:lnTo>
                    <a:pt x="15324" y="0"/>
                  </a:lnTo>
                  <a:close/>
                </a:path>
              </a:pathLst>
            </a:custGeom>
            <a:solidFill>
              <a:srgbClr val="FFFFFF">
                <a:alpha val="1254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5"/>
            <p:cNvSpPr/>
            <p:nvPr/>
          </p:nvSpPr>
          <p:spPr>
            <a:xfrm>
              <a:off x="6810278" y="1500450"/>
              <a:ext cx="1104154" cy="356872"/>
            </a:xfrm>
            <a:custGeom>
              <a:avLst/>
              <a:gdLst/>
              <a:ahLst/>
              <a:cxnLst/>
              <a:rect l="l" t="t" r="r" b="b"/>
              <a:pathLst>
                <a:path w="18027" h="2775" extrusionOk="0">
                  <a:moveTo>
                    <a:pt x="0" y="0"/>
                  </a:moveTo>
                  <a:lnTo>
                    <a:pt x="0" y="2774"/>
                  </a:lnTo>
                  <a:lnTo>
                    <a:pt x="18026" y="2774"/>
                  </a:lnTo>
                  <a:lnTo>
                    <a:pt x="1802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35"/>
            <p:cNvSpPr/>
            <p:nvPr/>
          </p:nvSpPr>
          <p:spPr>
            <a:xfrm>
              <a:off x="6896029" y="2679300"/>
              <a:ext cx="2247805" cy="355450"/>
            </a:xfrm>
            <a:custGeom>
              <a:avLst/>
              <a:gdLst/>
              <a:ahLst/>
              <a:cxnLst/>
              <a:rect l="l" t="t" r="r" b="b"/>
              <a:pathLst>
                <a:path w="12872" h="2764" extrusionOk="0">
                  <a:moveTo>
                    <a:pt x="1" y="1"/>
                  </a:moveTo>
                  <a:lnTo>
                    <a:pt x="1" y="2763"/>
                  </a:lnTo>
                  <a:lnTo>
                    <a:pt x="12871" y="2763"/>
                  </a:lnTo>
                  <a:lnTo>
                    <a:pt x="12871"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35"/>
            <p:cNvSpPr/>
            <p:nvPr/>
          </p:nvSpPr>
          <p:spPr>
            <a:xfrm>
              <a:off x="8105579" y="1500450"/>
              <a:ext cx="1038298" cy="356872"/>
            </a:xfrm>
            <a:custGeom>
              <a:avLst/>
              <a:gdLst/>
              <a:ahLst/>
              <a:cxnLst/>
              <a:rect l="l" t="t" r="r" b="b"/>
              <a:pathLst>
                <a:path w="2882" h="2775" extrusionOk="0">
                  <a:moveTo>
                    <a:pt x="1" y="0"/>
                  </a:moveTo>
                  <a:lnTo>
                    <a:pt x="1" y="2774"/>
                  </a:lnTo>
                  <a:lnTo>
                    <a:pt x="2882" y="2774"/>
                  </a:lnTo>
                  <a:lnTo>
                    <a:pt x="2882" y="0"/>
                  </a:lnTo>
                  <a:close/>
                </a:path>
              </a:pathLst>
            </a:custGeom>
            <a:solidFill>
              <a:srgbClr val="FFFFFF">
                <a:alpha val="564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35"/>
            <p:cNvSpPr/>
            <p:nvPr/>
          </p:nvSpPr>
          <p:spPr>
            <a:xfrm>
              <a:off x="6739789" y="3268775"/>
              <a:ext cx="1104128" cy="355450"/>
            </a:xfrm>
            <a:custGeom>
              <a:avLst/>
              <a:gdLst/>
              <a:ahLst/>
              <a:cxnLst/>
              <a:rect l="l" t="t" r="r" b="b"/>
              <a:pathLst>
                <a:path w="18396" h="2764" extrusionOk="0">
                  <a:moveTo>
                    <a:pt x="1" y="1"/>
                  </a:moveTo>
                  <a:lnTo>
                    <a:pt x="1" y="2763"/>
                  </a:lnTo>
                  <a:lnTo>
                    <a:pt x="18396" y="2763"/>
                  </a:lnTo>
                  <a:lnTo>
                    <a:pt x="18396" y="1"/>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35"/>
          <p:cNvGrpSpPr/>
          <p:nvPr/>
        </p:nvGrpSpPr>
        <p:grpSpPr>
          <a:xfrm>
            <a:off x="10" y="128850"/>
            <a:ext cx="2428766" cy="2123775"/>
            <a:chOff x="10" y="1500450"/>
            <a:chExt cx="2428766" cy="2123775"/>
          </a:xfrm>
        </p:grpSpPr>
        <p:sp>
          <p:nvSpPr>
            <p:cNvPr id="444" name="Google Shape;444;p35"/>
            <p:cNvSpPr/>
            <p:nvPr/>
          </p:nvSpPr>
          <p:spPr>
            <a:xfrm>
              <a:off x="357025" y="2089950"/>
              <a:ext cx="2071751" cy="356851"/>
            </a:xfrm>
            <a:custGeom>
              <a:avLst/>
              <a:gdLst/>
              <a:ahLst/>
              <a:cxnLst/>
              <a:rect l="l" t="t" r="r" b="b"/>
              <a:pathLst>
                <a:path w="4300" h="2775" extrusionOk="0">
                  <a:moveTo>
                    <a:pt x="1" y="0"/>
                  </a:moveTo>
                  <a:lnTo>
                    <a:pt x="1" y="2774"/>
                  </a:lnTo>
                  <a:lnTo>
                    <a:pt x="4299" y="2774"/>
                  </a:lnTo>
                  <a:lnTo>
                    <a:pt x="4299" y="0"/>
                  </a:lnTo>
                  <a:close/>
                </a:path>
              </a:pathLst>
            </a:custGeom>
            <a:solidFill>
              <a:srgbClr val="FFFFFF">
                <a:alpha val="19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35"/>
            <p:cNvSpPr/>
            <p:nvPr/>
          </p:nvSpPr>
          <p:spPr>
            <a:xfrm>
              <a:off x="18" y="3268775"/>
              <a:ext cx="1038298" cy="355450"/>
            </a:xfrm>
            <a:custGeom>
              <a:avLst/>
              <a:gdLst/>
              <a:ahLst/>
              <a:cxnLst/>
              <a:rect l="l" t="t" r="r" b="b"/>
              <a:pathLst>
                <a:path w="2882" h="2764" extrusionOk="0">
                  <a:moveTo>
                    <a:pt x="0" y="1"/>
                  </a:moveTo>
                  <a:lnTo>
                    <a:pt x="0" y="2763"/>
                  </a:lnTo>
                  <a:lnTo>
                    <a:pt x="2881" y="2763"/>
                  </a:lnTo>
                  <a:lnTo>
                    <a:pt x="2881" y="1"/>
                  </a:lnTo>
                  <a:close/>
                </a:path>
              </a:pathLst>
            </a:custGeom>
            <a:solidFill>
              <a:srgbClr val="FFFFFF">
                <a:alpha val="5019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35"/>
            <p:cNvSpPr/>
            <p:nvPr/>
          </p:nvSpPr>
          <p:spPr>
            <a:xfrm>
              <a:off x="10" y="1500456"/>
              <a:ext cx="1104138" cy="356858"/>
            </a:xfrm>
            <a:custGeom>
              <a:avLst/>
              <a:gdLst/>
              <a:ahLst/>
              <a:cxnLst/>
              <a:rect l="l" t="t" r="r" b="b"/>
              <a:pathLst>
                <a:path w="8586" h="2775" extrusionOk="0">
                  <a:moveTo>
                    <a:pt x="1" y="0"/>
                  </a:moveTo>
                  <a:lnTo>
                    <a:pt x="1" y="2774"/>
                  </a:lnTo>
                  <a:lnTo>
                    <a:pt x="8585" y="2774"/>
                  </a:lnTo>
                  <a:lnTo>
                    <a:pt x="8585"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35"/>
            <p:cNvSpPr/>
            <p:nvPr/>
          </p:nvSpPr>
          <p:spPr>
            <a:xfrm>
              <a:off x="1299972" y="1500450"/>
              <a:ext cx="490621" cy="356872"/>
            </a:xfrm>
            <a:custGeom>
              <a:avLst/>
              <a:gdLst/>
              <a:ahLst/>
              <a:cxnLst/>
              <a:rect l="l" t="t" r="r" b="b"/>
              <a:pathLst>
                <a:path w="18396" h="2775" extrusionOk="0">
                  <a:moveTo>
                    <a:pt x="0" y="0"/>
                  </a:moveTo>
                  <a:lnTo>
                    <a:pt x="0" y="2774"/>
                  </a:lnTo>
                  <a:lnTo>
                    <a:pt x="18396" y="2774"/>
                  </a:lnTo>
                  <a:lnTo>
                    <a:pt x="18396" y="0"/>
                  </a:lnTo>
                  <a:close/>
                </a:path>
              </a:pathLst>
            </a:custGeom>
            <a:solidFill>
              <a:srgbClr val="FFFFFF">
                <a:alpha val="62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074" name="Picture 2" descr="Beam Logos">
            <a:extLst>
              <a:ext uri="{FF2B5EF4-FFF2-40B4-BE49-F238E27FC236}">
                <a16:creationId xmlns:a16="http://schemas.microsoft.com/office/drawing/2014/main" id="{3E8AD8E8-F2B6-AF8A-4260-F4AC6E6244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0737" y="865354"/>
            <a:ext cx="1889684" cy="1889684"/>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361;p30">
            <a:extLst>
              <a:ext uri="{FF2B5EF4-FFF2-40B4-BE49-F238E27FC236}">
                <a16:creationId xmlns:a16="http://schemas.microsoft.com/office/drawing/2014/main" id="{A6E1802D-E340-24EB-D664-D5DA6A8F8061}"/>
              </a:ext>
            </a:extLst>
          </p:cNvPr>
          <p:cNvSpPr txBox="1">
            <a:spLocks/>
          </p:cNvSpPr>
          <p:nvPr/>
        </p:nvSpPr>
        <p:spPr>
          <a:xfrm>
            <a:off x="318990" y="960479"/>
            <a:ext cx="6841747" cy="109693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9pPr>
          </a:lstStyle>
          <a:p>
            <a:pPr marL="0" indent="0" algn="just"/>
            <a:r>
              <a:rPr lang="vi-VN" sz="1600" err="1">
                <a:solidFill>
                  <a:schemeClr val="accent3">
                    <a:lumMod val="60000"/>
                    <a:lumOff val="40000"/>
                  </a:schemeClr>
                </a:solidFill>
                <a:latin typeface="Cambria" panose="02040503050406030204" pitchFamily="18" charset="0"/>
                <a:ea typeface="Cambria" panose="02040503050406030204" pitchFamily="18" charset="0"/>
              </a:rPr>
              <a:t>Apache</a:t>
            </a:r>
            <a:r>
              <a:rPr lang="vi-VN" sz="1600">
                <a:solidFill>
                  <a:schemeClr val="accent3">
                    <a:lumMod val="60000"/>
                    <a:lumOff val="40000"/>
                  </a:schemeClr>
                </a:solidFill>
                <a:latin typeface="Cambria" panose="02040503050406030204" pitchFamily="18" charset="0"/>
                <a:ea typeface="Cambria" panose="02040503050406030204" pitchFamily="18" charset="0"/>
              </a:rPr>
              <a:t> </a:t>
            </a:r>
            <a:r>
              <a:rPr lang="vi-VN" sz="1600" err="1">
                <a:solidFill>
                  <a:schemeClr val="accent3">
                    <a:lumMod val="60000"/>
                    <a:lumOff val="40000"/>
                  </a:schemeClr>
                </a:solidFill>
                <a:latin typeface="Cambria" panose="02040503050406030204" pitchFamily="18" charset="0"/>
                <a:ea typeface="Cambria" panose="02040503050406030204" pitchFamily="18" charset="0"/>
              </a:rPr>
              <a:t>Beam</a:t>
            </a:r>
            <a:r>
              <a:rPr lang="vi-VN" sz="1600">
                <a:solidFill>
                  <a:schemeClr val="accent3">
                    <a:lumMod val="60000"/>
                    <a:lumOff val="40000"/>
                  </a:schemeClr>
                </a:solidFill>
                <a:latin typeface="Cambria" panose="02040503050406030204" pitchFamily="18" charset="0"/>
                <a:ea typeface="Cambria" panose="02040503050406030204" pitchFamily="18" charset="0"/>
              </a:rPr>
              <a:t> </a:t>
            </a:r>
            <a:r>
              <a:rPr lang="vi-VN" sz="1600">
                <a:latin typeface="Cambria" panose="02040503050406030204" pitchFamily="18" charset="0"/>
                <a:ea typeface="Cambria" panose="02040503050406030204" pitchFamily="18" charset="0"/>
              </a:rPr>
              <a:t>là một </a:t>
            </a:r>
            <a:r>
              <a:rPr lang="vi-VN" sz="1600" err="1">
                <a:latin typeface="Cambria" panose="02040503050406030204" pitchFamily="18" charset="0"/>
                <a:ea typeface="Cambria" panose="02040503050406030204" pitchFamily="18" charset="0"/>
              </a:rPr>
              <a:t>framework</a:t>
            </a:r>
            <a:r>
              <a:rPr lang="vi-VN" sz="1600">
                <a:latin typeface="Cambria" panose="02040503050406030204" pitchFamily="18" charset="0"/>
                <a:ea typeface="Cambria" panose="02040503050406030204" pitchFamily="18" charset="0"/>
              </a:rPr>
              <a:t> mã nguồn mở cho xử lý dữ liệu phân tán. Nó cung cấp một API đơn giản để xây dựng các </a:t>
            </a:r>
            <a:r>
              <a:rPr lang="vi-VN" sz="1600" err="1">
                <a:latin typeface="Cambria" panose="02040503050406030204" pitchFamily="18" charset="0"/>
                <a:ea typeface="Cambria" panose="02040503050406030204" pitchFamily="18" charset="0"/>
              </a:rPr>
              <a:t>pipeline</a:t>
            </a:r>
            <a:r>
              <a:rPr lang="vi-VN" sz="1600">
                <a:latin typeface="Cambria" panose="02040503050406030204" pitchFamily="18" charset="0"/>
                <a:ea typeface="Cambria" panose="02040503050406030204" pitchFamily="18" charset="0"/>
              </a:rPr>
              <a:t> xử lý dữ liệu phức tạp trên các hệ thống phân tán như </a:t>
            </a:r>
            <a:r>
              <a:rPr lang="vi-VN" sz="1600" err="1">
                <a:latin typeface="Cambria" panose="02040503050406030204" pitchFamily="18" charset="0"/>
                <a:ea typeface="Cambria" panose="02040503050406030204" pitchFamily="18" charset="0"/>
              </a:rPr>
              <a:t>Apache</a:t>
            </a:r>
            <a:r>
              <a:rPr lang="vi-VN" sz="1600">
                <a:latin typeface="Cambria" panose="02040503050406030204" pitchFamily="18" charset="0"/>
                <a:ea typeface="Cambria" panose="02040503050406030204" pitchFamily="18" charset="0"/>
              </a:rPr>
              <a:t> </a:t>
            </a:r>
            <a:r>
              <a:rPr lang="vi-VN" sz="1600" err="1">
                <a:latin typeface="Cambria" panose="02040503050406030204" pitchFamily="18" charset="0"/>
                <a:ea typeface="Cambria" panose="02040503050406030204" pitchFamily="18" charset="0"/>
              </a:rPr>
              <a:t>Spark</a:t>
            </a:r>
            <a:r>
              <a:rPr lang="vi-VN" sz="1600">
                <a:latin typeface="Cambria" panose="02040503050406030204" pitchFamily="18" charset="0"/>
                <a:ea typeface="Cambria" panose="02040503050406030204" pitchFamily="18" charset="0"/>
              </a:rPr>
              <a:t>, </a:t>
            </a:r>
            <a:r>
              <a:rPr lang="vi-VN" sz="1600" err="1">
                <a:latin typeface="Cambria" panose="02040503050406030204" pitchFamily="18" charset="0"/>
                <a:ea typeface="Cambria" panose="02040503050406030204" pitchFamily="18" charset="0"/>
              </a:rPr>
              <a:t>Google</a:t>
            </a:r>
            <a:r>
              <a:rPr lang="vi-VN" sz="1600">
                <a:latin typeface="Cambria" panose="02040503050406030204" pitchFamily="18" charset="0"/>
                <a:ea typeface="Cambria" panose="02040503050406030204" pitchFamily="18" charset="0"/>
              </a:rPr>
              <a:t> </a:t>
            </a:r>
            <a:r>
              <a:rPr lang="vi-VN" sz="1600" err="1">
                <a:latin typeface="Cambria" panose="02040503050406030204" pitchFamily="18" charset="0"/>
                <a:ea typeface="Cambria" panose="02040503050406030204" pitchFamily="18" charset="0"/>
              </a:rPr>
              <a:t>Cloud</a:t>
            </a:r>
            <a:r>
              <a:rPr lang="vi-VN" sz="1600">
                <a:latin typeface="Cambria" panose="02040503050406030204" pitchFamily="18" charset="0"/>
                <a:ea typeface="Cambria" panose="02040503050406030204" pitchFamily="18" charset="0"/>
              </a:rPr>
              <a:t> </a:t>
            </a:r>
            <a:r>
              <a:rPr lang="vi-VN" sz="1600" err="1">
                <a:latin typeface="Cambria" panose="02040503050406030204" pitchFamily="18" charset="0"/>
                <a:ea typeface="Cambria" panose="02040503050406030204" pitchFamily="18" charset="0"/>
              </a:rPr>
              <a:t>Dataflow</a:t>
            </a:r>
            <a:r>
              <a:rPr lang="en-US" sz="1600">
                <a:latin typeface="Cambria" panose="02040503050406030204" pitchFamily="18" charset="0"/>
                <a:ea typeface="Cambria" panose="02040503050406030204" pitchFamily="18" charset="0"/>
              </a:rPr>
              <a:t>…</a:t>
            </a:r>
            <a:endParaRPr lang="vi-VN" sz="1600">
              <a:latin typeface="Cambria" panose="02040503050406030204" pitchFamily="18" charset="0"/>
              <a:ea typeface="Cambria" panose="02040503050406030204" pitchFamily="18" charset="0"/>
            </a:endParaRPr>
          </a:p>
        </p:txBody>
      </p:sp>
      <p:sp>
        <p:nvSpPr>
          <p:cNvPr id="5" name="Hộp Văn bản 4">
            <a:extLst>
              <a:ext uri="{FF2B5EF4-FFF2-40B4-BE49-F238E27FC236}">
                <a16:creationId xmlns:a16="http://schemas.microsoft.com/office/drawing/2014/main" id="{544C07F2-65C3-345C-F9A8-C9AE7130894B}"/>
              </a:ext>
            </a:extLst>
          </p:cNvPr>
          <p:cNvSpPr txBox="1"/>
          <p:nvPr/>
        </p:nvSpPr>
        <p:spPr>
          <a:xfrm>
            <a:off x="357025" y="2282571"/>
            <a:ext cx="6262106" cy="1569660"/>
          </a:xfrm>
          <a:prstGeom prst="rect">
            <a:avLst/>
          </a:prstGeom>
          <a:noFill/>
        </p:spPr>
        <p:txBody>
          <a:bodyPr wrap="square">
            <a:spAutoFit/>
          </a:bodyPr>
          <a:lstStyle/>
          <a:p>
            <a:pPr algn="just"/>
            <a:r>
              <a:rPr lang="vi-VN" sz="1600" b="0" i="0" err="1">
                <a:solidFill>
                  <a:schemeClr val="accent3">
                    <a:lumMod val="60000"/>
                    <a:lumOff val="40000"/>
                  </a:schemeClr>
                </a:solidFill>
                <a:effectLst/>
                <a:latin typeface="Cambria" panose="02040503050406030204" pitchFamily="18" charset="0"/>
                <a:ea typeface="Cambria" panose="02040503050406030204" pitchFamily="18" charset="0"/>
              </a:rPr>
              <a:t>Apache</a:t>
            </a:r>
            <a:r>
              <a:rPr lang="vi-VN" sz="1600" b="0" i="0">
                <a:solidFill>
                  <a:schemeClr val="accent3">
                    <a:lumMod val="60000"/>
                    <a:lumOff val="40000"/>
                  </a:schemeClr>
                </a:solidFill>
                <a:effectLst/>
                <a:latin typeface="Cambria" panose="02040503050406030204" pitchFamily="18" charset="0"/>
                <a:ea typeface="Cambria" panose="02040503050406030204" pitchFamily="18" charset="0"/>
              </a:rPr>
              <a:t> </a:t>
            </a:r>
            <a:r>
              <a:rPr lang="vi-VN" sz="1600" b="0" i="0" err="1">
                <a:solidFill>
                  <a:schemeClr val="accent3">
                    <a:lumMod val="60000"/>
                    <a:lumOff val="40000"/>
                  </a:schemeClr>
                </a:solidFill>
                <a:effectLst/>
                <a:latin typeface="Cambria" panose="02040503050406030204" pitchFamily="18" charset="0"/>
                <a:ea typeface="Cambria" panose="02040503050406030204" pitchFamily="18" charset="0"/>
              </a:rPr>
              <a:t>Beam</a:t>
            </a:r>
            <a:r>
              <a:rPr lang="vi-VN" sz="1600" b="0" i="0">
                <a:solidFill>
                  <a:schemeClr val="accent3">
                    <a:lumMod val="60000"/>
                    <a:lumOff val="40000"/>
                  </a:schemeClr>
                </a:solidFill>
                <a:effectLst/>
                <a:latin typeface="Cambria" panose="02040503050406030204" pitchFamily="18" charset="0"/>
                <a:ea typeface="Cambria" panose="02040503050406030204" pitchFamily="18" charset="0"/>
              </a:rPr>
              <a:t> </a:t>
            </a:r>
            <a:r>
              <a:rPr lang="vi-VN" sz="1600" b="0" i="0">
                <a:solidFill>
                  <a:srgbClr val="D1D5DB"/>
                </a:solidFill>
                <a:effectLst/>
                <a:latin typeface="Cambria" panose="02040503050406030204" pitchFamily="18" charset="0"/>
                <a:ea typeface="Cambria" panose="02040503050406030204" pitchFamily="18" charset="0"/>
              </a:rPr>
              <a:t>được thiết kế để hỗ trợ việc xử lý dữ liệu liên tục và dữ liệu theo lô (</a:t>
            </a:r>
            <a:r>
              <a:rPr lang="vi-VN" sz="1600" b="0" i="0" err="1">
                <a:solidFill>
                  <a:srgbClr val="D1D5DB"/>
                </a:solidFill>
                <a:effectLst/>
                <a:latin typeface="Cambria" panose="02040503050406030204" pitchFamily="18" charset="0"/>
                <a:ea typeface="Cambria" panose="02040503050406030204" pitchFamily="18" charset="0"/>
              </a:rPr>
              <a:t>batch</a:t>
            </a:r>
            <a:r>
              <a:rPr lang="vi-VN" sz="1600" b="0" i="0">
                <a:solidFill>
                  <a:srgbClr val="D1D5DB"/>
                </a:solidFill>
                <a:effectLst/>
                <a:latin typeface="Cambria" panose="02040503050406030204" pitchFamily="18" charset="0"/>
                <a:ea typeface="Cambria" panose="02040503050406030204" pitchFamily="18" charset="0"/>
              </a:rPr>
              <a:t>), cũng như các loại dữ liệu khác nhau như văn bản, hình ảnh, </a:t>
            </a:r>
            <a:r>
              <a:rPr lang="vi-VN" sz="1600" b="0" i="0" err="1">
                <a:solidFill>
                  <a:srgbClr val="D1D5DB"/>
                </a:solidFill>
                <a:effectLst/>
                <a:latin typeface="Cambria" panose="02040503050406030204" pitchFamily="18" charset="0"/>
                <a:ea typeface="Cambria" panose="02040503050406030204" pitchFamily="18" charset="0"/>
              </a:rPr>
              <a:t>video</a:t>
            </a:r>
            <a:r>
              <a:rPr lang="vi-VN" sz="1600" b="0" i="0">
                <a:solidFill>
                  <a:srgbClr val="D1D5DB"/>
                </a:solidFill>
                <a:effectLst/>
                <a:latin typeface="Cambria" panose="02040503050406030204" pitchFamily="18" charset="0"/>
                <a:ea typeface="Cambria" panose="02040503050406030204" pitchFamily="18" charset="0"/>
              </a:rPr>
              <a:t>, âm thanh và dữ liệu định dạng phức tạp. Nó cung cấp các công cụ và thư viện để thực hiện các tác vụ như rút trích đặc trưng, xử lý dữ liệu thô, tối ưu hóa hiệu suất và triển khai các ứng dụng phân tán.</a:t>
            </a:r>
            <a:endParaRPr lang="en-US" sz="1600">
              <a:latin typeface="Cambria" panose="02040503050406030204" pitchFamily="18" charset="0"/>
              <a:ea typeface="Cambria" panose="02040503050406030204" pitchFamily="18" charset="0"/>
            </a:endParaRPr>
          </a:p>
        </p:txBody>
      </p:sp>
      <p:sp>
        <p:nvSpPr>
          <p:cNvPr id="7" name="Hộp Văn bản 6">
            <a:extLst>
              <a:ext uri="{FF2B5EF4-FFF2-40B4-BE49-F238E27FC236}">
                <a16:creationId xmlns:a16="http://schemas.microsoft.com/office/drawing/2014/main" id="{DA471E41-95D8-03A8-D71A-369EDBDD6E6C}"/>
              </a:ext>
            </a:extLst>
          </p:cNvPr>
          <p:cNvSpPr txBox="1"/>
          <p:nvPr/>
        </p:nvSpPr>
        <p:spPr>
          <a:xfrm>
            <a:off x="354061" y="4077388"/>
            <a:ext cx="6456217" cy="584775"/>
          </a:xfrm>
          <a:prstGeom prst="rect">
            <a:avLst/>
          </a:prstGeom>
          <a:noFill/>
        </p:spPr>
        <p:txBody>
          <a:bodyPr wrap="square">
            <a:spAutoFit/>
          </a:bodyPr>
          <a:lstStyle/>
          <a:p>
            <a:r>
              <a:rPr lang="vi-VN" sz="1600" b="0" i="0">
                <a:solidFill>
                  <a:schemeClr val="accent2"/>
                </a:solidFill>
                <a:effectLst/>
                <a:latin typeface="Cambria" panose="02040503050406030204" pitchFamily="18" charset="0"/>
                <a:ea typeface="Cambria" panose="02040503050406030204" pitchFamily="18" charset="0"/>
              </a:rPr>
              <a:t>TFX sử dụng </a:t>
            </a:r>
            <a:r>
              <a:rPr lang="vi-VN" sz="1600" b="0" i="0" err="1">
                <a:solidFill>
                  <a:schemeClr val="accent2"/>
                </a:solidFill>
                <a:effectLst/>
                <a:latin typeface="Cambria" panose="02040503050406030204" pitchFamily="18" charset="0"/>
                <a:ea typeface="Cambria" panose="02040503050406030204" pitchFamily="18" charset="0"/>
              </a:rPr>
              <a:t>Apache</a:t>
            </a:r>
            <a:r>
              <a:rPr lang="vi-VN" sz="1600" b="0" i="0">
                <a:solidFill>
                  <a:schemeClr val="accent2"/>
                </a:solidFill>
                <a:effectLst/>
                <a:latin typeface="Cambria" panose="02040503050406030204" pitchFamily="18" charset="0"/>
                <a:ea typeface="Cambria" panose="02040503050406030204" pitchFamily="18" charset="0"/>
              </a:rPr>
              <a:t> </a:t>
            </a:r>
            <a:r>
              <a:rPr lang="vi-VN" sz="1600" b="0" i="0" err="1">
                <a:solidFill>
                  <a:schemeClr val="accent2"/>
                </a:solidFill>
                <a:effectLst/>
                <a:latin typeface="Cambria" panose="02040503050406030204" pitchFamily="18" charset="0"/>
                <a:ea typeface="Cambria" panose="02040503050406030204" pitchFamily="18" charset="0"/>
              </a:rPr>
              <a:t>Beam</a:t>
            </a:r>
            <a:r>
              <a:rPr lang="vi-VN" sz="1600" b="0" i="0">
                <a:solidFill>
                  <a:schemeClr val="accent2"/>
                </a:solidFill>
                <a:effectLst/>
                <a:latin typeface="Cambria" panose="02040503050406030204" pitchFamily="18" charset="0"/>
                <a:ea typeface="Cambria" panose="02040503050406030204" pitchFamily="18" charset="0"/>
              </a:rPr>
              <a:t> như một công cụ để thực hiện các tác vụ xử lý dữ liệu và huấn luyện mô hình trên các tập dữ liệu lớn và phân tán.</a:t>
            </a:r>
            <a:r>
              <a:rPr lang="en-US" sz="1600" b="0" i="0">
                <a:solidFill>
                  <a:schemeClr val="accent2"/>
                </a:solidFill>
                <a:effectLst/>
                <a:latin typeface="Cambria" panose="02040503050406030204" pitchFamily="18" charset="0"/>
                <a:ea typeface="Cambria" panose="02040503050406030204" pitchFamily="18" charset="0"/>
              </a:rPr>
              <a:t> </a:t>
            </a:r>
            <a:endParaRPr lang="en-US" sz="1600">
              <a:solidFill>
                <a:schemeClr val="accent2"/>
              </a:solidFill>
              <a:latin typeface="Cambria" panose="02040503050406030204" pitchFamily="18" charset="0"/>
              <a:ea typeface="Cambria" panose="02040503050406030204" pitchFamily="18" charset="0"/>
            </a:endParaRPr>
          </a:p>
        </p:txBody>
      </p:sp>
      <p:sp>
        <p:nvSpPr>
          <p:cNvPr id="3" name="Hộp Văn bản 1">
            <a:extLst>
              <a:ext uri="{FF2B5EF4-FFF2-40B4-BE49-F238E27FC236}">
                <a16:creationId xmlns:a16="http://schemas.microsoft.com/office/drawing/2014/main" id="{137DCA66-655E-E757-8CB0-BAAD10D838DA}"/>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6</a:t>
            </a:r>
          </a:p>
        </p:txBody>
      </p:sp>
    </p:spTree>
    <p:extLst>
      <p:ext uri="{BB962C8B-B14F-4D97-AF65-F5344CB8AC3E}">
        <p14:creationId xmlns:p14="http://schemas.microsoft.com/office/powerpoint/2010/main" val="41020983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Google Shape;381;p33">
            <a:extLst>
              <a:ext uri="{FF2B5EF4-FFF2-40B4-BE49-F238E27FC236}">
                <a16:creationId xmlns:a16="http://schemas.microsoft.com/office/drawing/2014/main" id="{4A183D55-6836-F9B9-82B1-9D9FA6888FE4}"/>
              </a:ext>
            </a:extLst>
          </p:cNvPr>
          <p:cNvSpPr txBox="1">
            <a:spLocks noGrp="1"/>
          </p:cNvSpPr>
          <p:nvPr>
            <p:ph type="title" idx="7"/>
          </p:nvPr>
        </p:nvSpPr>
        <p:spPr>
          <a:xfrm>
            <a:off x="810490" y="342900"/>
            <a:ext cx="7398327" cy="669925"/>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US"/>
              <a:t>WHAT IS </a:t>
            </a:r>
            <a:r>
              <a:rPr lang="en"/>
              <a:t>TENSORFLOW EXTENDED??</a:t>
            </a:r>
            <a:endParaRPr/>
          </a:p>
        </p:txBody>
      </p:sp>
      <p:pic>
        <p:nvPicPr>
          <p:cNvPr id="14" name="Picture 2" descr="Ảnh có chứa biểu đồ&#10;&#10;Mô tả được tạo tự động">
            <a:extLst>
              <a:ext uri="{FF2B5EF4-FFF2-40B4-BE49-F238E27FC236}">
                <a16:creationId xmlns:a16="http://schemas.microsoft.com/office/drawing/2014/main" id="{2EEC9A9D-0481-D7BB-D033-503BA9E23BCD}"/>
              </a:ext>
            </a:extLst>
          </p:cNvPr>
          <p:cNvPicPr>
            <a:picLocks noChangeAspect="1" noChangeArrowheads="1"/>
          </p:cNvPicPr>
          <p:nvPr/>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34779" y="1109807"/>
            <a:ext cx="6549748" cy="2277630"/>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361;p30">
            <a:extLst>
              <a:ext uri="{FF2B5EF4-FFF2-40B4-BE49-F238E27FC236}">
                <a16:creationId xmlns:a16="http://schemas.microsoft.com/office/drawing/2014/main" id="{441564FD-58B1-16B2-0985-FD68D73F7ADE}"/>
              </a:ext>
            </a:extLst>
          </p:cNvPr>
          <p:cNvSpPr txBox="1">
            <a:spLocks/>
          </p:cNvSpPr>
          <p:nvPr/>
        </p:nvSpPr>
        <p:spPr>
          <a:xfrm>
            <a:off x="1234779" y="3574473"/>
            <a:ext cx="6615546" cy="25989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r" rtl="0">
              <a:lnSpc>
                <a:spcPct val="100000"/>
              </a:lnSpc>
              <a:spcBef>
                <a:spcPts val="0"/>
              </a:spcBef>
              <a:spcAft>
                <a:spcPts val="0"/>
              </a:spcAft>
              <a:buClr>
                <a:schemeClr val="lt1"/>
              </a:buClr>
              <a:buSzPts val="1200"/>
              <a:buFont typeface="Anaheim"/>
              <a:buNone/>
              <a:defRPr sz="1400" b="0" i="0" u="none" strike="noStrike" cap="none">
                <a:solidFill>
                  <a:schemeClr val="lt1"/>
                </a:solidFill>
                <a:latin typeface="Anaheim"/>
                <a:ea typeface="Anaheim"/>
                <a:cs typeface="Anaheim"/>
                <a:sym typeface="Anaheim"/>
              </a:defRPr>
            </a:lvl1pPr>
            <a:lvl2pPr marL="914400" marR="0" lvl="1"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2pPr>
            <a:lvl3pPr marL="1371600" marR="0" lvl="2"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3pPr>
            <a:lvl4pPr marL="1828800" marR="0" lvl="3"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4pPr>
            <a:lvl5pPr marL="2286000" marR="0" lvl="4"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5pPr>
            <a:lvl6pPr marL="2743200" marR="0" lvl="5"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6pPr>
            <a:lvl7pPr marL="3200400" marR="0" lvl="6"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7pPr>
            <a:lvl8pPr marL="3657600" marR="0" lvl="7"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8pPr>
            <a:lvl9pPr marL="4114800" marR="0" lvl="8" indent="-317500" algn="ctr" rtl="0">
              <a:lnSpc>
                <a:spcPct val="100000"/>
              </a:lnSpc>
              <a:spcBef>
                <a:spcPts val="0"/>
              </a:spcBef>
              <a:spcAft>
                <a:spcPts val="0"/>
              </a:spcAft>
              <a:buClr>
                <a:schemeClr val="lt1"/>
              </a:buClr>
              <a:buSzPts val="1200"/>
              <a:buFont typeface="Anaheim"/>
              <a:buNone/>
              <a:defRPr sz="1200" b="0" i="0" u="none" strike="noStrike" cap="none">
                <a:solidFill>
                  <a:schemeClr val="lt1"/>
                </a:solidFill>
                <a:latin typeface="Anaheim"/>
                <a:ea typeface="Anaheim"/>
                <a:cs typeface="Anaheim"/>
                <a:sym typeface="Anaheim"/>
              </a:defRPr>
            </a:lvl9pPr>
          </a:lstStyle>
          <a:p>
            <a:pPr marL="0" indent="0" algn="just"/>
            <a:r>
              <a:rPr lang="en-US" sz="1600">
                <a:latin typeface="Cambria" panose="02040503050406030204" pitchFamily="18" charset="0"/>
                <a:ea typeface="Cambria" panose="02040503050406030204" pitchFamily="18" charset="0"/>
              </a:rPr>
              <a:t>TFX </a:t>
            </a:r>
            <a:r>
              <a:rPr lang="en-US" sz="1600" err="1">
                <a:latin typeface="Cambria" panose="02040503050406030204" pitchFamily="18" charset="0"/>
                <a:ea typeface="Cambria" panose="02040503050406030204" pitchFamily="18" charset="0"/>
              </a:rPr>
              <a:t>là</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một</a:t>
            </a:r>
            <a:r>
              <a:rPr lang="en-US" sz="1600">
                <a:latin typeface="Cambria" panose="02040503050406030204" pitchFamily="18" charset="0"/>
                <a:ea typeface="Cambria" panose="02040503050406030204" pitchFamily="18" charset="0"/>
              </a:rPr>
              <a:t> end-to-end Machine Learning pipeline. </a:t>
            </a:r>
            <a:r>
              <a:rPr lang="en-US" sz="1600" err="1">
                <a:latin typeface="Cambria" panose="02040503050406030204" pitchFamily="18" charset="0"/>
                <a:ea typeface="Cambria" panose="02040503050406030204" pitchFamily="18" charset="0"/>
              </a:rPr>
              <a:t>Đây</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là</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một</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chuỗi</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các</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bước</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xử</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lí</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dữ</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liệu</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và</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huấn</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luyện</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mô</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hình</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từ</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dữ</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liệu</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đầu</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vào</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cho</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đến</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triển</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khai</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mô</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hình</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vào</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môi</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trường</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sản</a:t>
            </a:r>
            <a:r>
              <a:rPr lang="en-US" sz="1600">
                <a:latin typeface="Cambria" panose="02040503050406030204" pitchFamily="18" charset="0"/>
                <a:ea typeface="Cambria" panose="02040503050406030204" pitchFamily="18" charset="0"/>
              </a:rPr>
              <a:t> </a:t>
            </a:r>
            <a:r>
              <a:rPr lang="en-US" sz="1600" err="1">
                <a:latin typeface="Cambria" panose="02040503050406030204" pitchFamily="18" charset="0"/>
                <a:ea typeface="Cambria" panose="02040503050406030204" pitchFamily="18" charset="0"/>
              </a:rPr>
              <a:t>xuất</a:t>
            </a:r>
            <a:r>
              <a:rPr lang="en-US" sz="1600">
                <a:latin typeface="Cambria" panose="02040503050406030204" pitchFamily="18" charset="0"/>
                <a:ea typeface="Cambria" panose="02040503050406030204" pitchFamily="18" charset="0"/>
              </a:rPr>
              <a:t>.</a:t>
            </a:r>
            <a:endParaRPr lang="vi-VN" sz="1600">
              <a:latin typeface="Cambria" panose="02040503050406030204" pitchFamily="18" charset="0"/>
              <a:ea typeface="Cambria" panose="02040503050406030204" pitchFamily="18" charset="0"/>
            </a:endParaRPr>
          </a:p>
        </p:txBody>
      </p:sp>
      <p:sp>
        <p:nvSpPr>
          <p:cNvPr id="2" name="Hộp Văn bản 1">
            <a:extLst>
              <a:ext uri="{FF2B5EF4-FFF2-40B4-BE49-F238E27FC236}">
                <a16:creationId xmlns:a16="http://schemas.microsoft.com/office/drawing/2014/main" id="{7CCD8A49-4191-1882-413B-7B9882721433}"/>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7</a:t>
            </a:r>
          </a:p>
        </p:txBody>
      </p:sp>
    </p:spTree>
    <p:extLst>
      <p:ext uri="{BB962C8B-B14F-4D97-AF65-F5344CB8AC3E}">
        <p14:creationId xmlns:p14="http://schemas.microsoft.com/office/powerpoint/2010/main" val="20325694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32"/>
          <p:cNvSpPr txBox="1">
            <a:spLocks noGrp="1"/>
          </p:cNvSpPr>
          <p:nvPr>
            <p:ph type="title"/>
          </p:nvPr>
        </p:nvSpPr>
        <p:spPr>
          <a:xfrm>
            <a:off x="454800" y="2714625"/>
            <a:ext cx="8425200" cy="447900"/>
          </a:xfrm>
          <a:prstGeom prst="rect">
            <a:avLst/>
          </a:prstGeom>
        </p:spPr>
        <p:txBody>
          <a:bodyPr spcFirstLastPara="1" wrap="square" lIns="91425" tIns="0" rIns="91425" bIns="0" anchor="ctr" anchorCtr="0">
            <a:noAutofit/>
          </a:bodyPr>
          <a:lstStyle/>
          <a:p>
            <a:r>
              <a:rPr lang="en-US"/>
              <a:t>TFX PIPELINES</a:t>
            </a:r>
          </a:p>
        </p:txBody>
      </p:sp>
      <p:sp>
        <p:nvSpPr>
          <p:cNvPr id="375" name="Google Shape;375;p32"/>
          <p:cNvSpPr txBox="1">
            <a:spLocks noGrp="1"/>
          </p:cNvSpPr>
          <p:nvPr>
            <p:ph type="title" idx="2"/>
          </p:nvPr>
        </p:nvSpPr>
        <p:spPr>
          <a:xfrm>
            <a:off x="454800" y="2150850"/>
            <a:ext cx="8425200" cy="489600"/>
          </a:xfrm>
          <a:prstGeom prst="rect">
            <a:avLst/>
          </a:prstGeom>
        </p:spPr>
        <p:txBody>
          <a:bodyPr spcFirstLastPara="1" wrap="square" lIns="91425" tIns="0" rIns="91425" bIns="0" anchor="b" anchorCtr="0">
            <a:noAutofit/>
          </a:bodyPr>
          <a:lstStyle/>
          <a:p>
            <a:pPr marL="0" lvl="0" indent="0" algn="ctr" rtl="0">
              <a:spcBef>
                <a:spcPts val="0"/>
              </a:spcBef>
              <a:spcAft>
                <a:spcPts val="0"/>
              </a:spcAft>
              <a:buNone/>
            </a:pPr>
            <a:r>
              <a:rPr lang="en"/>
              <a:t>02</a:t>
            </a:r>
            <a:endParaRPr/>
          </a:p>
        </p:txBody>
      </p:sp>
      <p:sp>
        <p:nvSpPr>
          <p:cNvPr id="2" name="Hộp Văn bản 1">
            <a:extLst>
              <a:ext uri="{FF2B5EF4-FFF2-40B4-BE49-F238E27FC236}">
                <a16:creationId xmlns:a16="http://schemas.microsoft.com/office/drawing/2014/main" id="{42940BE3-A3AF-5491-EF1A-44F5DC513F2F}"/>
              </a:ext>
            </a:extLst>
          </p:cNvPr>
          <p:cNvSpPr txBox="1"/>
          <p:nvPr/>
        </p:nvSpPr>
        <p:spPr>
          <a:xfrm>
            <a:off x="8723970" y="4818100"/>
            <a:ext cx="278781" cy="307777"/>
          </a:xfrm>
          <a:prstGeom prst="rect">
            <a:avLst/>
          </a:prstGeom>
          <a:noFill/>
        </p:spPr>
        <p:txBody>
          <a:bodyPr wrap="square" rtlCol="0">
            <a:spAutoFit/>
          </a:bodyPr>
          <a:lstStyle/>
          <a:p>
            <a:r>
              <a:rPr lang="en-US">
                <a:solidFill>
                  <a:schemeClr val="bg1"/>
                </a:solidFill>
                <a:latin typeface="Cambria" panose="02040503050406030204" pitchFamily="18" charset="0"/>
                <a:ea typeface="Cambria" panose="02040503050406030204" pitchFamily="18" charset="0"/>
              </a:rPr>
              <a:t>8</a:t>
            </a:r>
          </a:p>
        </p:txBody>
      </p:sp>
    </p:spTree>
    <p:extLst>
      <p:ext uri="{BB962C8B-B14F-4D97-AF65-F5344CB8AC3E}">
        <p14:creationId xmlns:p14="http://schemas.microsoft.com/office/powerpoint/2010/main" val="2955714327"/>
      </p:ext>
    </p:extLst>
  </p:cSld>
  <p:clrMapOvr>
    <a:masterClrMapping/>
  </p:clrMapOvr>
</p:sld>
</file>

<file path=ppt/theme/theme1.xml><?xml version="1.0" encoding="utf-8"?>
<a:theme xmlns:a="http://schemas.openxmlformats.org/drawingml/2006/main" name="Programming Lesson by Slidesgo">
  <a:themeElements>
    <a:clrScheme name="Simple Light">
      <a:dk1>
        <a:srgbClr val="1B1464"/>
      </a:dk1>
      <a:lt1>
        <a:srgbClr val="FFFFFF"/>
      </a:lt1>
      <a:dk2>
        <a:srgbClr val="00FFC5"/>
      </a:dk2>
      <a:lt2>
        <a:srgbClr val="EC008C"/>
      </a:lt2>
      <a:accent1>
        <a:srgbClr val="1B1464"/>
      </a:accent1>
      <a:accent2>
        <a:srgbClr val="00FFC5"/>
      </a:accent2>
      <a:accent3>
        <a:srgbClr val="EC008C"/>
      </a:accent3>
      <a:accent4>
        <a:srgbClr val="1B1464"/>
      </a:accent4>
      <a:accent5>
        <a:srgbClr val="00FFC5"/>
      </a:accent5>
      <a:accent6>
        <a:srgbClr val="EC008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235</TotalTime>
  <Words>2870</Words>
  <Application>Microsoft Office PowerPoint</Application>
  <PresentationFormat>On-screen Show (16:9)</PresentationFormat>
  <Paragraphs>236</Paragraphs>
  <Slides>36</Slides>
  <Notes>27</Notes>
  <HiddenSlides>0</HiddenSlides>
  <MMClips>0</MMClip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Programming Lesson by Slidesgo</vt:lpstr>
      <vt:lpstr>TENSORFLOW EXTENDED</vt:lpstr>
      <vt:lpstr>PowerPoint Presentation</vt:lpstr>
      <vt:lpstr>TABLE OF CONTENTS</vt:lpstr>
      <vt:lpstr>OVERVIEW</vt:lpstr>
      <vt:lpstr>INTRODUCTION</vt:lpstr>
      <vt:lpstr>PowerPoint Presentation</vt:lpstr>
      <vt:lpstr>WHAT IS APACHE BEAM ?</vt:lpstr>
      <vt:lpstr>WHAT IS TENSORFLOW EXTENDED??</vt:lpstr>
      <vt:lpstr>TFX PIPELINES</vt:lpstr>
      <vt:lpstr>PowerPoint Presentation</vt:lpstr>
      <vt:lpstr>TFX PIPELINES</vt:lpstr>
      <vt:lpstr>TFX PIPELINES</vt:lpstr>
      <vt:lpstr>BUILDING TFX PIPELINES</vt:lpstr>
      <vt:lpstr>Create a pipeline</vt:lpstr>
      <vt:lpstr>TFX COMPONENTS</vt:lpstr>
      <vt:lpstr>Component: ExampleGen</vt:lpstr>
      <vt:lpstr>Component: StatisticsGen</vt:lpstr>
      <vt:lpstr>Component: SchemaGen</vt:lpstr>
      <vt:lpstr>Component: Example Validator</vt:lpstr>
      <vt:lpstr>Lib: TensorFlow Data Validation</vt:lpstr>
      <vt:lpstr>Component: Transform</vt:lpstr>
      <vt:lpstr>Lib: TensorFlow Transform</vt:lpstr>
      <vt:lpstr>Component: Trainer</vt:lpstr>
      <vt:lpstr>Lib: TensorFlow Training</vt:lpstr>
      <vt:lpstr>Component: Evaluator</vt:lpstr>
      <vt:lpstr>Lib: TensorFlow Model Analysis</vt:lpstr>
      <vt:lpstr>Component: Pusher</vt:lpstr>
      <vt:lpstr>Lib: TensorFlow Serving</vt:lpstr>
      <vt:lpstr>Conclusion</vt:lpstr>
      <vt:lpstr>Advantages and Disadvantages</vt:lpstr>
      <vt:lpstr>PowerPoint Presentation</vt:lpstr>
      <vt:lpstr>PowerPoint Presentation</vt:lpstr>
      <vt:lpstr>Application</vt:lpstr>
      <vt:lpstr>Xử lí giọng nói</vt:lpstr>
      <vt:lpstr>Application:Industry</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EXTENDED</dc:title>
  <dc:creator>Tấn Phát</dc:creator>
  <cp:lastModifiedBy>NGUYỄN TẤN PHÁT</cp:lastModifiedBy>
  <cp:revision>2</cp:revision>
  <dcterms:modified xsi:type="dcterms:W3CDTF">2023-04-22T09:11:10Z</dcterms:modified>
</cp:coreProperties>
</file>